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 id="2147483681" r:id="rId3"/>
    <p:sldMasterId id="2147483664" r:id="rId4"/>
    <p:sldMasterId id="2147484051" r:id="rId5"/>
    <p:sldMasterId id="2147484053" r:id="rId6"/>
    <p:sldMasterId id="2147484055" r:id="rId7"/>
    <p:sldMasterId id="2147484057" r:id="rId8"/>
    <p:sldMasterId id="2147484059" r:id="rId9"/>
    <p:sldMasterId id="2147484061" r:id="rId10"/>
    <p:sldMasterId id="2147484063" r:id="rId11"/>
    <p:sldMasterId id="2147484065" r:id="rId12"/>
    <p:sldMasterId id="2147484067" r:id="rId13"/>
    <p:sldMasterId id="2147484069" r:id="rId14"/>
  </p:sldMasterIdLst>
  <p:notesMasterIdLst>
    <p:notesMasterId r:id="rId41"/>
  </p:notesMasterIdLst>
  <p:handoutMasterIdLst>
    <p:handoutMasterId r:id="rId42"/>
  </p:handoutMasterIdLst>
  <p:sldIdLst>
    <p:sldId id="330" r:id="rId15"/>
    <p:sldId id="377" r:id="rId16"/>
    <p:sldId id="388" r:id="rId17"/>
    <p:sldId id="378" r:id="rId18"/>
    <p:sldId id="336" r:id="rId19"/>
    <p:sldId id="380" r:id="rId20"/>
    <p:sldId id="381" r:id="rId21"/>
    <p:sldId id="389" r:id="rId22"/>
    <p:sldId id="384" r:id="rId23"/>
    <p:sldId id="385" r:id="rId24"/>
    <p:sldId id="398" r:id="rId25"/>
    <p:sldId id="390" r:id="rId26"/>
    <p:sldId id="344" r:id="rId27"/>
    <p:sldId id="387" r:id="rId28"/>
    <p:sldId id="393" r:id="rId29"/>
    <p:sldId id="394" r:id="rId30"/>
    <p:sldId id="395" r:id="rId31"/>
    <p:sldId id="396" r:id="rId32"/>
    <p:sldId id="397" r:id="rId33"/>
    <p:sldId id="399" r:id="rId34"/>
    <p:sldId id="400" r:id="rId35"/>
    <p:sldId id="401" r:id="rId36"/>
    <p:sldId id="402" r:id="rId37"/>
    <p:sldId id="392" r:id="rId38"/>
    <p:sldId id="403" r:id="rId39"/>
    <p:sldId id="404" r:id="rId40"/>
  </p:sldIdLst>
  <p:sldSz cx="9144000" cy="6858000" type="screen4x3"/>
  <p:notesSz cx="6858000" cy="9144000"/>
  <p:embeddedFontLst>
    <p:embeddedFont>
      <p:font typeface="Helvetica" panose="020B0604020202020204" pitchFamily="34" charset="0"/>
      <p:regular r:id="rId43"/>
      <p:bold r:id="rId44"/>
      <p:italic r:id="rId45"/>
      <p:boldItalic r:id="rId46"/>
    </p:embeddedFont>
    <p:embeddedFont>
      <p:font typeface="Verdana" panose="020B0604030504040204" pitchFamily="34" charset="0"/>
      <p:regular r:id="rId47"/>
      <p:bold r:id="rId48"/>
      <p:italic r:id="rId49"/>
      <p:boldItalic r:id="rId50"/>
    </p:embeddedFont>
    <p:embeddedFont>
      <p:font typeface="Webdings" panose="05030102010509060703" pitchFamily="18" charset="2"/>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32" userDrawn="1">
          <p15:clr>
            <a:srgbClr val="A4A3A4"/>
          </p15:clr>
        </p15:guide>
        <p15:guide id="2" pos="272" userDrawn="1">
          <p15:clr>
            <a:srgbClr val="A4A3A4"/>
          </p15:clr>
        </p15:guide>
        <p15:guide id="3" orient="horz" pos="436" userDrawn="1">
          <p15:clr>
            <a:srgbClr val="A4A3A4"/>
          </p15:clr>
        </p15:guide>
        <p15:guide id="4" pos="5488" userDrawn="1">
          <p15:clr>
            <a:srgbClr val="A4A3A4"/>
          </p15:clr>
        </p15:guide>
        <p15:guide id="5" orient="horz" pos="79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92164" autoAdjust="0"/>
  </p:normalViewPr>
  <p:slideViewPr>
    <p:cSldViewPr snapToGrid="0" snapToObjects="1">
      <p:cViewPr varScale="1">
        <p:scale>
          <a:sx n="106" d="100"/>
          <a:sy n="106" d="100"/>
        </p:scale>
        <p:origin x="1182" y="102"/>
      </p:cViewPr>
      <p:guideLst>
        <p:guide orient="horz" pos="4032"/>
        <p:guide pos="272"/>
        <p:guide orient="horz" pos="436"/>
        <p:guide pos="5488"/>
        <p:guide orient="horz" pos="799"/>
      </p:guideLst>
    </p:cSldViewPr>
  </p:slideViewPr>
  <p:outlineViewPr>
    <p:cViewPr>
      <p:scale>
        <a:sx n="33" d="100"/>
        <a:sy n="33" d="100"/>
      </p:scale>
      <p:origin x="0" y="-9725"/>
    </p:cViewPr>
  </p:outlineViewPr>
  <p:notesTextViewPr>
    <p:cViewPr>
      <p:scale>
        <a:sx n="125" d="100"/>
        <a:sy n="125"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font" Target="fonts/font2.fntdata"/><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font" Target="fonts/font4.fntdata"/><Relationship Id="rId20" Type="http://schemas.openxmlformats.org/officeDocument/2006/relationships/slide" Target="slides/slide6.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an7.org/linux/man-pages/man3/pthread_atfork.3.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1) Math Type Plugin</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2) Math Player (free versions available)</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3) NVDA Reader (free versions available)</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4851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0E465C0B-DB68-3B5D-78B5-6E3688BF24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C6A3A8B-784C-484B-BD71-3EC885C077E8}" type="slidenum">
              <a:rPr lang="en-US" altLang="en-US">
                <a:latin typeface="Helvetica" panose="020B0604020202020204" pitchFamily="34" charset="0"/>
              </a:rPr>
              <a:pPr/>
              <a:t>17</a:t>
            </a:fld>
            <a:endParaRPr lang="en-US" altLang="en-US">
              <a:latin typeface="Helvetica" panose="020B0604020202020204" pitchFamily="34" charset="0"/>
            </a:endParaRPr>
          </a:p>
        </p:txBody>
      </p:sp>
      <p:sp>
        <p:nvSpPr>
          <p:cNvPr id="64515" name="Rectangle 2">
            <a:extLst>
              <a:ext uri="{FF2B5EF4-FFF2-40B4-BE49-F238E27FC236}">
                <a16:creationId xmlns:a16="http://schemas.microsoft.com/office/drawing/2014/main" id="{46EB591C-DB19-D9BB-AED5-98CB0A5FD454}"/>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BC19F420-920E-7085-0BCC-A50E12951C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0C6D32A5-B5B1-D3FD-658B-E9F6D662DA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36AD909-B614-4267-B776-B7B94D17C04B}"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65539" name="Rectangle 2">
            <a:extLst>
              <a:ext uri="{FF2B5EF4-FFF2-40B4-BE49-F238E27FC236}">
                <a16:creationId xmlns:a16="http://schemas.microsoft.com/office/drawing/2014/main" id="{DD8D6D95-F874-521A-4C18-741E33F630F1}"/>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18576E76-074B-16F3-5A4F-82BF73544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AAC8ADC2-07BC-3E32-24A4-276B61A6C2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E95901-F13B-44C9-BE4C-7FE8B87D91DC}"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66563" name="Rectangle 2">
            <a:extLst>
              <a:ext uri="{FF2B5EF4-FFF2-40B4-BE49-F238E27FC236}">
                <a16:creationId xmlns:a16="http://schemas.microsoft.com/office/drawing/2014/main" id="{8B12DCDD-FECE-8909-42ED-BB71EF3A3425}"/>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FAEC9907-0B8A-9C92-CF28-A7E9FB08B5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52D0F1F0-7286-4755-56FF-82055BDB8F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CD4EEB-74C4-4717-B43C-ABBCCAF3976C}"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70659" name="Rectangle 2">
            <a:extLst>
              <a:ext uri="{FF2B5EF4-FFF2-40B4-BE49-F238E27FC236}">
                <a16:creationId xmlns:a16="http://schemas.microsoft.com/office/drawing/2014/main" id="{8D6B851B-4149-89BF-8AD9-FB4D788D1CFD}"/>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F369BC8B-FF44-208E-D604-FFDC77736C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70437BC-7741-9D71-3AED-331FBF12C1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4DEA7B-61F2-4E38-846D-950A151BF8C0}"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71683" name="Rectangle 2">
            <a:extLst>
              <a:ext uri="{FF2B5EF4-FFF2-40B4-BE49-F238E27FC236}">
                <a16:creationId xmlns:a16="http://schemas.microsoft.com/office/drawing/2014/main" id="{B4CBC051-1C0D-36C9-2394-9326AF9E0487}"/>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242F0901-9C9A-2695-676E-B5C4E7A184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2912CEE7-24EB-9551-FF3C-F5FD3E0E9D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03E5A2B-3627-45A4-A115-63212993B122}" type="slidenum">
              <a:rPr lang="en-US" altLang="en-US">
                <a:latin typeface="Helvetica" panose="020B0604020202020204" pitchFamily="34" charset="0"/>
              </a:rPr>
              <a:pPr/>
              <a:t>22</a:t>
            </a:fld>
            <a:endParaRPr lang="en-US" altLang="en-US">
              <a:latin typeface="Helvetica" panose="020B0604020202020204" pitchFamily="34" charset="0"/>
            </a:endParaRPr>
          </a:p>
        </p:txBody>
      </p:sp>
      <p:sp>
        <p:nvSpPr>
          <p:cNvPr id="72707" name="Rectangle 2">
            <a:extLst>
              <a:ext uri="{FF2B5EF4-FFF2-40B4-BE49-F238E27FC236}">
                <a16:creationId xmlns:a16="http://schemas.microsoft.com/office/drawing/2014/main" id="{A1E90D2F-5C65-0CD7-D342-C91F3A7F90BA}"/>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57B684E2-7604-1D84-2F76-D8A43BD9DE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2B8F846-0658-A752-5C9B-F64A963B8A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A1F5B9-CD4C-4C50-BE86-175D9C7B3468}" type="slidenum">
              <a:rPr lang="en-US" altLang="en-US">
                <a:latin typeface="Helvetica" panose="020B0604020202020204" pitchFamily="34" charset="0"/>
              </a:rPr>
              <a:pPr/>
              <a:t>23</a:t>
            </a:fld>
            <a:endParaRPr lang="en-US" altLang="en-US">
              <a:latin typeface="Helvetica" panose="020B0604020202020204" pitchFamily="34" charset="0"/>
            </a:endParaRPr>
          </a:p>
        </p:txBody>
      </p:sp>
      <p:sp>
        <p:nvSpPr>
          <p:cNvPr id="73731" name="Rectangle 2">
            <a:extLst>
              <a:ext uri="{FF2B5EF4-FFF2-40B4-BE49-F238E27FC236}">
                <a16:creationId xmlns:a16="http://schemas.microsoft.com/office/drawing/2014/main" id="{1921513F-8140-FE8D-C81A-94F6231E97F3}"/>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8AEFB230-F84C-B363-8BDA-F598A9227A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rgbClr val="181818"/>
              </a:buClr>
              <a:buSzPts val="1200"/>
              <a:buFont typeface="Courier New"/>
              <a:buNone/>
            </a:pPr>
            <a:r>
              <a:rPr lang="en-US" sz="1200" noProof="0" dirty="0">
                <a:solidFill>
                  <a:srgbClr val="181818"/>
                </a:solidFill>
                <a:latin typeface="Arial" panose="020B0604020202020204" pitchFamily="34" charset="0"/>
                <a:ea typeface="Courier New"/>
                <a:cs typeface="Arial" panose="020B0604020202020204" pitchFamily="34" charset="0"/>
                <a:sym typeface="Courier New"/>
              </a:rPr>
              <a:t>Pthreads on Linux: The child process is created with a single thread—the one that called </a:t>
            </a:r>
            <a:r>
              <a:rPr lang="en-US" sz="1200" b="1" noProof="0" dirty="0">
                <a:solidFill>
                  <a:srgbClr val="502000"/>
                </a:solidFill>
                <a:latin typeface="Arial" panose="020B0604020202020204" pitchFamily="34" charset="0"/>
                <a:ea typeface="Courier New"/>
                <a:cs typeface="Arial" panose="020B0604020202020204" pitchFamily="34" charset="0"/>
                <a:sym typeface="Courier New"/>
              </a:rPr>
              <a:t>fork</a:t>
            </a:r>
            <a:r>
              <a:rPr lang="en-US" sz="1200" noProof="0" dirty="0">
                <a:solidFill>
                  <a:srgbClr val="181818"/>
                </a:solidFill>
                <a:latin typeface="Arial" panose="020B0604020202020204" pitchFamily="34" charset="0"/>
                <a:ea typeface="Courier New"/>
                <a:cs typeface="Arial" panose="020B0604020202020204" pitchFamily="34" charset="0"/>
                <a:sym typeface="Courier New"/>
              </a:rPr>
              <a:t>(). </a:t>
            </a:r>
            <a:r>
              <a:rPr lang="en-US" sz="1200" b="0" i="0" noProof="0" dirty="0">
                <a:solidFill>
                  <a:srgbClr val="232629"/>
                </a:solidFill>
                <a:latin typeface="Arial" panose="020B0604020202020204" pitchFamily="34" charset="0"/>
                <a:ea typeface="Arial"/>
                <a:cs typeface="Arial" panose="020B0604020202020204" pitchFamily="34" charset="0"/>
                <a:sym typeface="Arial"/>
              </a:rPr>
              <a:t>Thus: o</a:t>
            </a:r>
            <a:r>
              <a:rPr lang="en-US" b="0" i="0" noProof="0" dirty="0">
                <a:solidFill>
                  <a:srgbClr val="232629"/>
                </a:solidFill>
                <a:latin typeface="Arial" panose="020B0604020202020204" pitchFamily="34" charset="0"/>
                <a:ea typeface="Arial"/>
                <a:cs typeface="Arial" panose="020B0604020202020204" pitchFamily="34" charset="0"/>
                <a:sym typeface="Arial"/>
              </a:rPr>
              <a:t>nly the calling thread is replicated, not other threads. On other operating systems (e.g. Solaris) you can choose what fork does depending on what library you link to)</a:t>
            </a:r>
            <a:endParaRPr lang="en-US" noProof="0" dirty="0">
              <a:latin typeface="Arial" panose="020B0604020202020204" pitchFamily="34" charset="0"/>
              <a:cs typeface="Arial" panose="020B0604020202020204" pitchFamily="34" charset="0"/>
            </a:endParaRPr>
          </a:p>
          <a:p>
            <a:pPr marL="0" lvl="0" indent="0" algn="l" rtl="0">
              <a:spcBef>
                <a:spcPts val="0"/>
              </a:spcBef>
              <a:spcAft>
                <a:spcPts val="0"/>
              </a:spcAft>
              <a:buClr>
                <a:schemeClr val="dk1"/>
              </a:buClr>
              <a:buSzPts val="1200"/>
              <a:buFont typeface="Calibri"/>
              <a:buNone/>
            </a:pPr>
            <a:endParaRPr lang="en-US" sz="1200" noProof="0" dirty="0">
              <a:solidFill>
                <a:srgbClr val="181818"/>
              </a:solidFill>
              <a:latin typeface="Arial" panose="020B0604020202020204" pitchFamily="34" charset="0"/>
              <a:ea typeface="Courier New"/>
              <a:cs typeface="Arial" panose="020B0604020202020204" pitchFamily="34" charset="0"/>
              <a:sym typeface="Courier New"/>
            </a:endParaRPr>
          </a:p>
          <a:p>
            <a:pPr marL="0" lvl="0" indent="0" algn="l" rtl="0">
              <a:spcBef>
                <a:spcPts val="0"/>
              </a:spcBef>
              <a:spcAft>
                <a:spcPts val="0"/>
              </a:spcAft>
              <a:buClr>
                <a:srgbClr val="181818"/>
              </a:buClr>
              <a:buSzPts val="1200"/>
              <a:buFont typeface="Courier New"/>
              <a:buNone/>
            </a:pPr>
            <a:r>
              <a:rPr lang="en-US" sz="1200" noProof="0" dirty="0">
                <a:solidFill>
                  <a:srgbClr val="181818"/>
                </a:solidFill>
                <a:latin typeface="Arial" panose="020B0604020202020204" pitchFamily="34" charset="0"/>
                <a:ea typeface="Courier New"/>
                <a:cs typeface="Arial" panose="020B0604020202020204" pitchFamily="34" charset="0"/>
                <a:sym typeface="Courier New"/>
              </a:rPr>
              <a:t>The entire virtual address space of the parent is replicated in the child, including the states of mutexes, condition variables, and other </a:t>
            </a:r>
            <a:r>
              <a:rPr lang="en-US" sz="1200" noProof="0" dirty="0" err="1">
                <a:solidFill>
                  <a:srgbClr val="181818"/>
                </a:solidFill>
                <a:latin typeface="Arial" panose="020B0604020202020204" pitchFamily="34" charset="0"/>
                <a:ea typeface="Courier New"/>
                <a:cs typeface="Arial" panose="020B0604020202020204" pitchFamily="34" charset="0"/>
                <a:sym typeface="Courier New"/>
              </a:rPr>
              <a:t>pthreads</a:t>
            </a:r>
            <a:r>
              <a:rPr lang="en-US" sz="1200" noProof="0" dirty="0">
                <a:solidFill>
                  <a:srgbClr val="181818"/>
                </a:solidFill>
                <a:latin typeface="Arial" panose="020B0604020202020204" pitchFamily="34" charset="0"/>
                <a:ea typeface="Courier New"/>
                <a:cs typeface="Arial" panose="020B0604020202020204" pitchFamily="34" charset="0"/>
                <a:sym typeface="Courier New"/>
              </a:rPr>
              <a:t> objects; the use of</a:t>
            </a:r>
            <a:endParaRPr lang="en-US" noProof="0" dirty="0">
              <a:latin typeface="Arial" panose="020B0604020202020204" pitchFamily="34" charset="0"/>
              <a:cs typeface="Arial" panose="020B0604020202020204" pitchFamily="34" charset="0"/>
            </a:endParaRPr>
          </a:p>
          <a:p>
            <a:pPr marL="0" lvl="0" indent="0" algn="l" rtl="0">
              <a:spcBef>
                <a:spcPts val="0"/>
              </a:spcBef>
              <a:spcAft>
                <a:spcPts val="0"/>
              </a:spcAft>
              <a:buClr>
                <a:schemeClr val="dk1"/>
              </a:buClr>
              <a:buSzPts val="1200"/>
              <a:buFont typeface="Calibri"/>
              <a:buNone/>
            </a:pPr>
            <a:endParaRPr lang="en-US" sz="1200" noProof="0" dirty="0">
              <a:solidFill>
                <a:srgbClr val="181818"/>
              </a:solidFill>
              <a:latin typeface="Arial" panose="020B0604020202020204" pitchFamily="34" charset="0"/>
              <a:ea typeface="Courier New"/>
              <a:cs typeface="Arial" panose="020B0604020202020204" pitchFamily="34" charset="0"/>
              <a:sym typeface="Courier New"/>
            </a:endParaRPr>
          </a:p>
          <a:p>
            <a:pPr marL="0" lvl="0" indent="0" algn="l" rtl="0">
              <a:spcBef>
                <a:spcPts val="0"/>
              </a:spcBef>
              <a:spcAft>
                <a:spcPts val="0"/>
              </a:spcAft>
              <a:buClr>
                <a:srgbClr val="181818"/>
              </a:buClr>
              <a:buSzPts val="1200"/>
              <a:buFont typeface="Courier New"/>
              <a:buNone/>
            </a:pPr>
            <a:r>
              <a:rPr lang="en-US" sz="1200" noProof="0" dirty="0">
                <a:solidFill>
                  <a:srgbClr val="181818"/>
                </a:solidFill>
                <a:latin typeface="Arial" panose="020B0604020202020204" pitchFamily="34" charset="0"/>
                <a:ea typeface="Courier New"/>
                <a:cs typeface="Arial" panose="020B0604020202020204" pitchFamily="34" charset="0"/>
                <a:sym typeface="Courier New"/>
              </a:rPr>
              <a:t>Signals: Signals are sent to a process, handled by one of the threads</a:t>
            </a:r>
            <a:endParaRPr lang="en-US" noProof="0" dirty="0">
              <a:latin typeface="Arial" panose="020B0604020202020204" pitchFamily="34" charset="0"/>
              <a:cs typeface="Arial" panose="020B0604020202020204" pitchFamily="34" charset="0"/>
            </a:endParaRPr>
          </a:p>
          <a:p>
            <a:pPr marL="0" lvl="0" indent="0" algn="l" rtl="0">
              <a:spcBef>
                <a:spcPts val="0"/>
              </a:spcBef>
              <a:spcAft>
                <a:spcPts val="0"/>
              </a:spcAft>
              <a:buClr>
                <a:schemeClr val="dk1"/>
              </a:buClr>
              <a:buSzPts val="1200"/>
              <a:buFont typeface="Calibri"/>
              <a:buNone/>
            </a:pPr>
            <a:endParaRPr lang="en-US" sz="1200" noProof="0" dirty="0">
              <a:solidFill>
                <a:srgbClr val="181818"/>
              </a:solidFill>
              <a:latin typeface="Arial" panose="020B0604020202020204" pitchFamily="34" charset="0"/>
              <a:ea typeface="Courier New"/>
              <a:cs typeface="Arial" panose="020B0604020202020204" pitchFamily="34" charset="0"/>
              <a:sym typeface="Courier New"/>
            </a:endParaRPr>
          </a:p>
          <a:p>
            <a:pPr marL="0" lvl="0" indent="0" algn="l" rtl="0">
              <a:spcBef>
                <a:spcPts val="0"/>
              </a:spcBef>
              <a:spcAft>
                <a:spcPts val="0"/>
              </a:spcAft>
              <a:buClr>
                <a:srgbClr val="181818"/>
              </a:buClr>
              <a:buSzPts val="1200"/>
              <a:buFont typeface="Courier New"/>
              <a:buNone/>
            </a:pPr>
            <a:r>
              <a:rPr lang="en-US" sz="1200" noProof="0" dirty="0">
                <a:solidFill>
                  <a:srgbClr val="181818"/>
                </a:solidFill>
                <a:latin typeface="Arial" panose="020B0604020202020204" pitchFamily="34" charset="0"/>
                <a:ea typeface="Courier New"/>
                <a:cs typeface="Arial" panose="020B0604020202020204" pitchFamily="34" charset="0"/>
                <a:sym typeface="Courier New"/>
              </a:rPr>
              <a:t>Per-thread variables: T L S (Thread Local Storage)</a:t>
            </a:r>
            <a:endParaRPr lang="en-US" noProof="0" dirty="0">
              <a:latin typeface="Arial" panose="020B0604020202020204" pitchFamily="34" charset="0"/>
              <a:cs typeface="Arial" panose="020B0604020202020204" pitchFamily="34" charset="0"/>
            </a:endParaRPr>
          </a:p>
          <a:p>
            <a:pPr marL="0" lvl="0" indent="0" algn="l" rtl="0">
              <a:spcBef>
                <a:spcPts val="0"/>
              </a:spcBef>
              <a:spcAft>
                <a:spcPts val="0"/>
              </a:spcAft>
              <a:buClr>
                <a:srgbClr val="181818"/>
              </a:buClr>
              <a:buSzPts val="1200"/>
              <a:buFont typeface="Courier New"/>
              <a:buNone/>
            </a:pPr>
            <a:r>
              <a:rPr lang="en-US" sz="1200" noProof="0" dirty="0" err="1">
                <a:solidFill>
                  <a:srgbClr val="4080DD"/>
                </a:solidFill>
                <a:uFill>
                  <a:noFill/>
                </a:uFill>
                <a:latin typeface="Arial" panose="020B0604020202020204" pitchFamily="34" charset="0"/>
                <a:ea typeface="Courier New"/>
                <a:cs typeface="Arial" panose="020B0604020202020204" pitchFamily="34" charset="0"/>
                <a:sym typeface="Courier New"/>
                <a:hlinkClick r:id="rId3">
                  <a:extLst>
                    <a:ext uri="{A12FA001-AC4F-418D-AE19-62706E023703}">
                      <ahyp:hlinkClr xmlns:ahyp="http://schemas.microsoft.com/office/drawing/2018/hyperlinkcolor" val="tx"/>
                    </a:ext>
                  </a:extLst>
                </a:hlinkClick>
              </a:rPr>
              <a:t>pthread_atfork</a:t>
            </a:r>
            <a:r>
              <a:rPr lang="en-US" sz="1200" noProof="0" dirty="0">
                <a:solidFill>
                  <a:srgbClr val="4080DD"/>
                </a:solidFill>
                <a:uFill>
                  <a:noFill/>
                </a:uFill>
                <a:latin typeface="Arial" panose="020B0604020202020204" pitchFamily="34" charset="0"/>
                <a:ea typeface="Courier New"/>
                <a:cs typeface="Arial" panose="020B0604020202020204" pitchFamily="34" charset="0"/>
                <a:sym typeface="Courier New"/>
                <a:hlinkClick r:id="rId3">
                  <a:extLst>
                    <a:ext uri="{A12FA001-AC4F-418D-AE19-62706E023703}">
                      <ahyp:hlinkClr xmlns:ahyp="http://schemas.microsoft.com/office/drawing/2018/hyperlinkcolor" val="tx"/>
                    </a:ext>
                  </a:extLst>
                </a:hlinkClick>
              </a:rPr>
              <a:t>(3)</a:t>
            </a:r>
            <a:r>
              <a:rPr lang="en-US" sz="1200" noProof="0" dirty="0">
                <a:solidFill>
                  <a:srgbClr val="181818"/>
                </a:solidFill>
                <a:latin typeface="Arial" panose="020B0604020202020204" pitchFamily="34" charset="0"/>
                <a:ea typeface="Courier New"/>
                <a:cs typeface="Arial" panose="020B0604020202020204" pitchFamily="34" charset="0"/>
                <a:sym typeface="Courier New"/>
              </a:rPr>
              <a:t> may be helpful for dealing with problems that</a:t>
            </a:r>
            <a:r>
              <a:rPr lang="en-US" sz="1200" noProof="0" dirty="0">
                <a:solidFill>
                  <a:schemeClr val="dk1"/>
                </a:solidFill>
                <a:latin typeface="Arial" panose="020B0604020202020204" pitchFamily="34" charset="0"/>
                <a:ea typeface="Courier New"/>
                <a:cs typeface="Arial" panose="020B0604020202020204" pitchFamily="34" charset="0"/>
                <a:sym typeface="Arial"/>
              </a:rPr>
              <a:t> </a:t>
            </a:r>
            <a:r>
              <a:rPr lang="en-US" sz="1200" noProof="0" dirty="0">
                <a:solidFill>
                  <a:srgbClr val="181818"/>
                </a:solidFill>
                <a:latin typeface="Arial" panose="020B0604020202020204" pitchFamily="34" charset="0"/>
                <a:ea typeface="Courier New"/>
                <a:cs typeface="Arial" panose="020B0604020202020204" pitchFamily="34" charset="0"/>
                <a:sym typeface="Courier New"/>
              </a:rPr>
              <a:t>this can cause.</a:t>
            </a:r>
            <a:endParaRPr lang="en-US"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38897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051230B-636F-8725-E0BB-134EDAE35A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561D73F-3D15-47A9-908C-F5AABE462C1C}"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79875" name="Rectangle 2">
            <a:extLst>
              <a:ext uri="{FF2B5EF4-FFF2-40B4-BE49-F238E27FC236}">
                <a16:creationId xmlns:a16="http://schemas.microsoft.com/office/drawing/2014/main" id="{6DE55DB8-0EA5-01F1-274E-12671AD19F22}"/>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61CD67B7-F931-2603-D103-6DBCC91B90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A8657-F2BC-2BD2-96E8-323085FA2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82893-D140-EA63-0095-9D3C5501E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C3D89-302E-18E7-7BCD-F4EED0220B4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1) Math Type Plugin</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2) Math Player (free versions available)</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3) NVDA Reader (free versions available)</a:t>
            </a:r>
            <a:endParaRPr lang="en-US" dirty="0"/>
          </a:p>
          <a:p>
            <a:endParaRPr lang="en-US" dirty="0"/>
          </a:p>
        </p:txBody>
      </p:sp>
      <p:sp>
        <p:nvSpPr>
          <p:cNvPr id="4" name="Slide Number Placeholder 3">
            <a:extLst>
              <a:ext uri="{FF2B5EF4-FFF2-40B4-BE49-F238E27FC236}">
                <a16:creationId xmlns:a16="http://schemas.microsoft.com/office/drawing/2014/main" id="{43CD65C3-9B48-DFDA-32D6-3A0E031E4026}"/>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3453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kern="1200" cap="none" dirty="0">
                <a:solidFill>
                  <a:schemeClr val="dk1"/>
                </a:solidFill>
                <a:effectLst/>
                <a:latin typeface="Arial"/>
                <a:ea typeface="Arial"/>
                <a:cs typeface="Arial"/>
                <a:sym typeface="Arial"/>
              </a:rPr>
              <a:t>The image consists of a square block in the center with two horizontal partitions. A circle with three wavy lines is in the first partition and the second partition is labeled kernel. There is a keyboard on the left connected with the first wavy line in the circle and a cylindrical disk on the right connected with the third wavy line of a circle. Six pages of a book are shown on the top of the square and are connected with the center wavy line of a circle. The first page states that "Four score and seven years ago, our fathers brought forth upon this continent a new nation: conceived in liberty, and dedicated to the proposition that all men are created equal. Now we are engaged in a great civil war testing whether that." The second page states that "nation, or any nation so conceived and so dedicated, can long endure. We are met on a great battlefield of that war. We have come to dedicate a portion of that field as a final resting place for those who here gave their." The third page states that "lives that this nation might live. It is altogether fitting and proper that we should do this. But, in a larger sense, we cannot dedicate, we cannot consecrate we cannot hallow this ground. The brave men, living and dead." The fourth page states that "who struggled here have consecrated it, far above our poor power to add or detract. The world will little note, nor long remember, what we say here, but it can never forget what they did here. It is for us the living, rather, to be dedicated." The fifth page states that "here to the unfinished work which they who fought here have thus far so nobly advanced. It is rather for us to be here dedicated to the great task remaining before us, that from these honored dead we take increased devotion to that cause for which." The sixth page states that "they gave the last full measure of devotion, that we here highly resolve that these dead shall not have died in vain that this nation, under God, shall have a new birth of freedom and that government of the people by the people, for the people."</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9472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block is labeled as a kernel and the circle inside is labeled the kernel threads. Each circle has lines inside them. The circle on top is labeled process, the lines inside are labeled the thread, and the arrows pointing to the thread are labeled program counter.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78822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25792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dirty="0"/>
              <a:t>A: 10x “Hello World. Greetings from thread …” in arbitrary order</a:t>
            </a:r>
          </a:p>
          <a:p>
            <a:pPr marL="0" lvl="0" indent="0" algn="l" rtl="0">
              <a:spcBef>
                <a:spcPts val="0"/>
              </a:spcBef>
              <a:spcAft>
                <a:spcPts val="0"/>
              </a:spcAft>
              <a:buNone/>
            </a:pPr>
            <a:endParaRPr lang="en-US" dirty="0"/>
          </a:p>
          <a:p>
            <a:r>
              <a:rPr lang="en-US" noProof="0" dirty="0"/>
              <a:t>Long Description:</a:t>
            </a:r>
          </a:p>
          <a:p>
            <a:r>
              <a:rPr lang="en-US" noProof="0" dirty="0"/>
              <a:t>The code from top to bottom is as follows. </a:t>
            </a:r>
          </a:p>
          <a:p>
            <a:r>
              <a:rPr lang="en-US" noProof="0" dirty="0"/>
              <a:t>hashtag include left angle bracket p thread dot h right angle bracket</a:t>
            </a:r>
          </a:p>
          <a:p>
            <a:r>
              <a:rPr lang="en-US" noProof="0" dirty="0"/>
              <a:t>hashtag include left angle bracket </a:t>
            </a:r>
            <a:r>
              <a:rPr lang="en-US" noProof="0" dirty="0" err="1"/>
              <a:t>stdio</a:t>
            </a:r>
            <a:r>
              <a:rPr lang="en-US" noProof="0" dirty="0"/>
              <a:t> dot h right angle bracket</a:t>
            </a:r>
          </a:p>
          <a:p>
            <a:r>
              <a:rPr lang="en-US" noProof="0" dirty="0"/>
              <a:t>hashtag include left angle bracket </a:t>
            </a:r>
            <a:r>
              <a:rPr lang="en-US" noProof="0" dirty="0" err="1"/>
              <a:t>stdlib</a:t>
            </a:r>
            <a:r>
              <a:rPr lang="en-US" noProof="0" dirty="0"/>
              <a:t> dot h right angle bracket</a:t>
            </a:r>
          </a:p>
          <a:p>
            <a:r>
              <a:rPr lang="en-US" noProof="0" dirty="0"/>
              <a:t>hashtag define NUMBER underscore OF underscore THREADS 10</a:t>
            </a:r>
          </a:p>
          <a:p>
            <a:r>
              <a:rPr lang="en-US" noProof="0" dirty="0"/>
              <a:t>void asterisk print underscore hello underscore world left parenthesis void asterisk t </a:t>
            </a:r>
            <a:r>
              <a:rPr lang="en-US" noProof="0" dirty="0" err="1"/>
              <a:t>i</a:t>
            </a:r>
            <a:r>
              <a:rPr lang="en-US" noProof="0" dirty="0"/>
              <a:t> d right parenthesis</a:t>
            </a:r>
          </a:p>
          <a:p>
            <a:r>
              <a:rPr lang="en-US" noProof="0" dirty="0"/>
              <a:t>left brace</a:t>
            </a:r>
          </a:p>
          <a:p>
            <a:r>
              <a:rPr lang="en-US" noProof="0" dirty="0"/>
              <a:t>print f left parenthesis double quote Hello World. Greetings from thread percent d backward slash n double quote comma t </a:t>
            </a:r>
            <a:r>
              <a:rPr lang="en-US" noProof="0" dirty="0" err="1"/>
              <a:t>i</a:t>
            </a:r>
            <a:r>
              <a:rPr lang="en-US" noProof="0" dirty="0"/>
              <a:t> d right parenthesis semi colon</a:t>
            </a:r>
          </a:p>
          <a:p>
            <a:r>
              <a:rPr lang="en-US" noProof="0" dirty="0"/>
              <a:t>p thread underscore exit left parenthesis NULL right parenthesis semi colon</a:t>
            </a:r>
          </a:p>
          <a:p>
            <a:r>
              <a:rPr lang="en-US" noProof="0" dirty="0"/>
              <a:t>right brace</a:t>
            </a:r>
          </a:p>
          <a:p>
            <a:r>
              <a:rPr lang="en-US" noProof="0" dirty="0"/>
              <a:t>int main left parenthesis int </a:t>
            </a:r>
            <a:r>
              <a:rPr lang="en-US" noProof="0" dirty="0" err="1"/>
              <a:t>arg</a:t>
            </a:r>
            <a:r>
              <a:rPr lang="en-US" noProof="0" dirty="0"/>
              <a:t> c comma char asterisk </a:t>
            </a:r>
            <a:r>
              <a:rPr lang="en-US" noProof="0" dirty="0" err="1"/>
              <a:t>arg</a:t>
            </a:r>
            <a:r>
              <a:rPr lang="en-US" noProof="0" dirty="0"/>
              <a:t> v left bracket right bracket right parenthesis</a:t>
            </a:r>
          </a:p>
          <a:p>
            <a:r>
              <a:rPr lang="en-US" noProof="0" dirty="0"/>
              <a:t>left brace</a:t>
            </a:r>
          </a:p>
          <a:p>
            <a:r>
              <a:rPr lang="en-US" noProof="0" dirty="0"/>
              <a:t>p thread underscore t threads left bracket NUMBER underscore OF underscore THREADS right bracket semi colon</a:t>
            </a:r>
          </a:p>
          <a:p>
            <a:r>
              <a:rPr lang="en-US" noProof="0" dirty="0"/>
              <a:t>int status comma </a:t>
            </a:r>
            <a:r>
              <a:rPr lang="en-US" noProof="0" dirty="0" err="1"/>
              <a:t>i</a:t>
            </a:r>
            <a:r>
              <a:rPr lang="en-US" noProof="0" dirty="0"/>
              <a:t> semi colon</a:t>
            </a:r>
          </a:p>
          <a:p>
            <a:r>
              <a:rPr lang="en-US" noProof="0" dirty="0"/>
              <a:t>for left parenthesis </a:t>
            </a:r>
            <a:r>
              <a:rPr lang="en-US" noProof="0" dirty="0" err="1"/>
              <a:t>i</a:t>
            </a:r>
            <a:r>
              <a:rPr lang="en-US" noProof="0" dirty="0"/>
              <a:t> equal 0 semicolon </a:t>
            </a:r>
            <a:r>
              <a:rPr lang="en-US" noProof="0" dirty="0" err="1"/>
              <a:t>i</a:t>
            </a:r>
            <a:r>
              <a:rPr lang="en-US" noProof="0" dirty="0"/>
              <a:t> left angle bracket NUMBER underscore OF underscore THREADS semicolon </a:t>
            </a:r>
            <a:r>
              <a:rPr lang="en-US" noProof="0" dirty="0" err="1"/>
              <a:t>i</a:t>
            </a:r>
            <a:r>
              <a:rPr lang="en-US" noProof="0" dirty="0"/>
              <a:t> plus </a:t>
            </a:r>
            <a:r>
              <a:rPr lang="en-US" noProof="0" dirty="0" err="1"/>
              <a:t>plus</a:t>
            </a:r>
            <a:r>
              <a:rPr lang="en-US" noProof="0" dirty="0"/>
              <a:t> right parenthesis left brace</a:t>
            </a:r>
          </a:p>
          <a:p>
            <a:r>
              <a:rPr lang="en-US" noProof="0" dirty="0"/>
              <a:t>status equal p thread underscore create left parenthesis and thread left bracket </a:t>
            </a:r>
            <a:r>
              <a:rPr lang="en-US" noProof="0" dirty="0" err="1"/>
              <a:t>i</a:t>
            </a:r>
            <a:r>
              <a:rPr lang="en-US" noProof="0" dirty="0"/>
              <a:t> right bracket comma NULL comma print underscore hello underscore world comma left parenthesis void asterisk right parenthesis </a:t>
            </a:r>
            <a:r>
              <a:rPr lang="en-US" noProof="0" dirty="0" err="1"/>
              <a:t>i</a:t>
            </a:r>
            <a:r>
              <a:rPr lang="en-US" noProof="0" dirty="0"/>
              <a:t> right parenthesis semi colon</a:t>
            </a:r>
          </a:p>
          <a:p>
            <a:r>
              <a:rPr lang="en-US" noProof="0" dirty="0"/>
              <a:t>if left parenthesis status exclamation mark equals 0 right parenthesis left brace</a:t>
            </a:r>
          </a:p>
          <a:p>
            <a:r>
              <a:rPr lang="en-US" noProof="0" dirty="0"/>
              <a:t>exit left parenthesis negative 1 right parenthesis semi colon</a:t>
            </a:r>
          </a:p>
          <a:p>
            <a:r>
              <a:rPr lang="en-US" noProof="0" dirty="0"/>
              <a:t>right brace</a:t>
            </a:r>
          </a:p>
          <a:p>
            <a:r>
              <a:rPr lang="en-US" noProof="0" dirty="0"/>
              <a:t>right brace</a:t>
            </a:r>
          </a:p>
          <a:p>
            <a:r>
              <a:rPr lang="en-US" noProof="0" dirty="0"/>
              <a:t>return 0 semicolon</a:t>
            </a:r>
          </a:p>
          <a:p>
            <a:r>
              <a:rPr lang="en-US" noProof="0" dirty="0"/>
              <a:t>right brace</a:t>
            </a:r>
          </a:p>
          <a:p>
            <a:r>
              <a:rPr lang="en-US" noProof="0" dirty="0"/>
              <a:t>What will the output be?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670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 image consists of two parts. Part 1: There is a rectangular block with two horizontal partitions. The first partition is categorized as User-space and the second is kernel space. The top first partition has two circles. The first circle labeled Process has three vertical wavy lines labeled Thread. There is a rectangular block labeled Run time system with another small block labeled Thread table with three partitions. The second circle is the same as the first one, except that there is an extra wavy line in the circle. The second partition is labeled Kernel and a block with two horizontal partitions labeled Process table. Part 2: It is the same as part 1 except that there are no rectangular blocks in both circles. A rectangular block labeled thread table has many partitions is at the lower right end of the kernel space.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3168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image consists of two parts. Part 1: There is a rectangular block with two horizontal partitions. The first partition is categorized as User-space and the second is kernel space. The top first partition has two circles. The first circle labeled Process has three vertical wavy lines labeled Thread. There is a rectangular block labeled Run time system with another small block labeled Thread table with three partitions. The second circle is the same as the first one, except that there is an extra wavy line in the circle. The second partition is labeled Kernel and a block with two horizontal partitions labeled Process table. Part 2: It is the same as part 1 except that there are no rectangular blocks in both circles. A rectangular block labeled thread table has many partitions is at the lower right end of the kernel space.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8703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61899DB6-8539-9501-2742-71B05A99CF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B9C340-CE47-4D75-80F8-F5631090AC18}"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62467" name="Rectangle 2">
            <a:extLst>
              <a:ext uri="{FF2B5EF4-FFF2-40B4-BE49-F238E27FC236}">
                <a16:creationId xmlns:a16="http://schemas.microsoft.com/office/drawing/2014/main" id="{18802F90-50F8-1E45-C638-DD7E0A1A79B5}"/>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10A77622-8C97-966B-8778-F0BA120BC6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BA8EEAB6-1DEB-858E-76AA-DB98DF3097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453F47-90DF-45CD-93E7-5BA02BB8642C}"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63491" name="Rectangle 2">
            <a:extLst>
              <a:ext uri="{FF2B5EF4-FFF2-40B4-BE49-F238E27FC236}">
                <a16:creationId xmlns:a16="http://schemas.microsoft.com/office/drawing/2014/main" id="{D8A390D5-6B7C-5A15-D0B3-64B132AF6AFD}"/>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56A2EF7A-F4B2-A6AE-634E-0572268C83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3"/>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2700" b="1" i="0" u="none" strike="noStrike" cap="none">
                <a:solidFill>
                  <a:srgbClr val="007FA3"/>
                </a:solidFill>
                <a:latin typeface="+mj-lt"/>
                <a:ea typeface="Times New Roman"/>
                <a:cs typeface="Times New Roman"/>
                <a:sym typeface="Times New Roman"/>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2253468"/>
            <a:ext cx="8229600" cy="430128"/>
          </a:xfrm>
        </p:spPr>
        <p:txBody>
          <a:bodyPr/>
          <a:lstStyle/>
          <a:p>
            <a:pPr lvl="0"/>
            <a:r>
              <a:rPr lang="en-US" dirty="0"/>
              <a:t>Edit Master text styles</a:t>
            </a:r>
          </a:p>
        </p:txBody>
      </p:sp>
      <p:sp>
        <p:nvSpPr>
          <p:cNvPr id="35" name="Shape 35"/>
          <p:cNvSpPr txBox="1">
            <a:spLocks noGrp="1"/>
          </p:cNvSpPr>
          <p:nvPr>
            <p:ph type="dt" idx="10"/>
          </p:nvPr>
        </p:nvSpPr>
        <p:spPr>
          <a:xfrm>
            <a:off x="6335713" y="113073"/>
            <a:ext cx="2133599" cy="182879"/>
          </a:xfrm>
          <a:prstGeom prst="rect">
            <a:avLst/>
          </a:prstGeom>
          <a:noFill/>
          <a:ln>
            <a:noFill/>
          </a:ln>
        </p:spPr>
        <p:txBody>
          <a:bodyPr lIns="91425" tIns="91425" rIns="91425" bIns="91425" anchor="ctr" anchorCtr="0"/>
          <a:lstStyle>
            <a:lvl1pPr marL="0" marR="0" lvl="0" indent="0" algn="r" rtl="0">
              <a:spcBef>
                <a:spcPts val="0"/>
              </a:spcBef>
              <a:buNone/>
              <a:defRPr sz="675" b="0" i="0" u="none" strike="noStrike" cap="none">
                <a:solidFill>
                  <a:schemeClr val="lt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2" y="113073"/>
            <a:ext cx="551783"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675" smtClean="0">
                <a:solidFill>
                  <a:schemeClr val="lt1"/>
                </a:solidFill>
              </a:rPr>
              <a:pPr algn="r">
                <a:buSzPct val="25000"/>
              </a:pPr>
              <a:t>‹#›</a:t>
            </a:fld>
            <a:endParaRPr lang="en-US" sz="675">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457200" y="2868615"/>
            <a:ext cx="82296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457200" y="3614740"/>
            <a:ext cx="82296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457200" y="4360865"/>
            <a:ext cx="82296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457200" y="5302252"/>
            <a:ext cx="82296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4414838" y="1414463"/>
            <a:ext cx="4383087" cy="4845050"/>
          </a:xfrm>
        </p:spPr>
        <p:txBody>
          <a:bodyPr/>
          <a:lstStyle/>
          <a:p>
            <a:endParaRPr lang="en-US"/>
          </a:p>
        </p:txBody>
      </p:sp>
      <p:sp>
        <p:nvSpPr>
          <p:cNvPr id="8" name="Content Placeholder 7">
            <a:extLst>
              <a:ext uri="{FF2B5EF4-FFF2-40B4-BE49-F238E27FC236}">
                <a16:creationId xmlns:a16="http://schemas.microsoft.com/office/drawing/2014/main" id="{EA94EF14-1703-2F3F-6598-B28E12DF9DAE}"/>
              </a:ext>
            </a:extLst>
          </p:cNvPr>
          <p:cNvSpPr>
            <a:spLocks noGrp="1"/>
          </p:cNvSpPr>
          <p:nvPr>
            <p:ph sz="quarter" idx="20"/>
          </p:nvPr>
        </p:nvSpPr>
        <p:spPr>
          <a:xfrm>
            <a:off x="457201" y="5773740"/>
            <a:ext cx="8340725" cy="61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475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3"/>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2700" b="1" i="0" u="none" strike="noStrike" cap="none">
                <a:solidFill>
                  <a:srgbClr val="007FA3"/>
                </a:solidFill>
                <a:latin typeface="+mj-lt"/>
                <a:ea typeface="Times New Roman"/>
                <a:cs typeface="Times New Roman"/>
                <a:sym typeface="Times New Roman"/>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9"/>
            <a:ext cx="82296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2337681"/>
            <a:ext cx="8229600" cy="726536"/>
          </a:xfrm>
        </p:spPr>
        <p:txBody>
          <a:bodyPr/>
          <a:lstStyle/>
          <a:p>
            <a:pPr lvl="0"/>
            <a:r>
              <a:rPr lang="en-US" dirty="0"/>
              <a:t>Edit Master text styles</a:t>
            </a:r>
          </a:p>
        </p:txBody>
      </p:sp>
      <p:sp>
        <p:nvSpPr>
          <p:cNvPr id="35" name="Shape 35"/>
          <p:cNvSpPr txBox="1">
            <a:spLocks noGrp="1"/>
          </p:cNvSpPr>
          <p:nvPr>
            <p:ph type="dt" idx="10"/>
          </p:nvPr>
        </p:nvSpPr>
        <p:spPr>
          <a:xfrm>
            <a:off x="6335713" y="113073"/>
            <a:ext cx="2133599" cy="182879"/>
          </a:xfrm>
          <a:prstGeom prst="rect">
            <a:avLst/>
          </a:prstGeom>
          <a:noFill/>
          <a:ln>
            <a:noFill/>
          </a:ln>
        </p:spPr>
        <p:txBody>
          <a:bodyPr lIns="91425" tIns="91425" rIns="91425" bIns="91425" anchor="ctr" anchorCtr="0"/>
          <a:lstStyle>
            <a:lvl1pPr marL="0" marR="0" lvl="0" indent="0" algn="r" rtl="0">
              <a:spcBef>
                <a:spcPts val="0"/>
              </a:spcBef>
              <a:buNone/>
              <a:defRPr sz="675" b="0" i="0" u="none" strike="noStrike" cap="none">
                <a:solidFill>
                  <a:schemeClr val="lt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2" y="113073"/>
            <a:ext cx="551783"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675" smtClean="0">
                <a:solidFill>
                  <a:schemeClr val="lt1"/>
                </a:solidFill>
              </a:rPr>
              <a:pPr algn="r">
                <a:buSzPct val="25000"/>
              </a:pPr>
              <a:t>‹#›</a:t>
            </a:fld>
            <a:endParaRPr lang="en-US" sz="675">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457200" y="3268663"/>
            <a:ext cx="82295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457200" y="4699000"/>
            <a:ext cx="82296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457200" y="5557840"/>
            <a:ext cx="82296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1836402" y="6400801"/>
            <a:ext cx="6908800"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941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47099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p>
            <a:pPr lvl="0"/>
            <a:r>
              <a:rPr lang="en-US" dirty="0"/>
              <a:t>Edit Master text styles</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57200" y="1552575"/>
            <a:ext cx="399197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4694830" y="1552575"/>
            <a:ext cx="3991970" cy="4438650"/>
          </a:xfrm>
        </p:spPr>
        <p:txBody>
          <a:bodyPr/>
          <a:lstStyle/>
          <a:p>
            <a:pPr lvl="0"/>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457201" y="1552575"/>
            <a:ext cx="2595603"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3274199" y="1552575"/>
            <a:ext cx="2595602"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091197" y="1552575"/>
            <a:ext cx="2595603" cy="4438650"/>
          </a:xfrm>
        </p:spPr>
        <p:txBody>
          <a:bodyPr/>
          <a:lstStyle/>
          <a:p>
            <a:pPr lvl="0"/>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57200" y="1552575"/>
            <a:ext cx="188595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2572593" y="1552575"/>
            <a:ext cx="188595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4687986" y="1552575"/>
            <a:ext cx="188595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6803378" y="1552575"/>
            <a:ext cx="188595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481138"/>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5048250" y="1481138"/>
            <a:ext cx="363855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343525"/>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0.xml"/><Relationship Id="rId1" Type="http://schemas.openxmlformats.org/officeDocument/2006/relationships/slideLayout" Target="../slideLayouts/slideLayout20.xml"/><Relationship Id="rId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21.xml"/><Relationship Id="rId4" Type="http://schemas.openxmlformats.org/officeDocument/2006/relationships/image" Target="../media/image3.jpe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2.xml"/><Relationship Id="rId1" Type="http://schemas.openxmlformats.org/officeDocument/2006/relationships/slideLayout" Target="../slideLayouts/slideLayout22.xml"/><Relationship Id="rId4" Type="http://schemas.openxmlformats.org/officeDocument/2006/relationships/image" Target="../media/image3.jpe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3.xml"/><Relationship Id="rId1" Type="http://schemas.openxmlformats.org/officeDocument/2006/relationships/slideLayout" Target="../slideLayouts/slideLayout23.xml"/><Relationship Id="rId4" Type="http://schemas.openxmlformats.org/officeDocument/2006/relationships/image" Target="../media/image3.jpe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4.xml"/><Relationship Id="rId1" Type="http://schemas.openxmlformats.org/officeDocument/2006/relationships/slideLayout" Target="../slideLayouts/slideLayout24.xml"/><Relationship Id="rId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1.jp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14.xml"/><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15.xml"/><Relationship Id="rId4"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16.xml"/><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17.xml"/><Relationship Id="rId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18.xml"/><Relationship Id="rId4"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19.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40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7">
            <a:extLst>
              <a:ext uri="{FF2B5EF4-FFF2-40B4-BE49-F238E27FC236}">
                <a16:creationId xmlns:a16="http://schemas.microsoft.com/office/drawing/2014/main" id="{2C40D45C-A5E3-10FD-D9E3-73A49227F6DF}"/>
              </a:ext>
            </a:extLst>
          </p:cNvPr>
          <p:cNvSpPr txBox="1">
            <a:spLocks/>
          </p:cNvSpPr>
          <p:nvPr userDrawn="1"/>
        </p:nvSpPr>
        <p:spPr>
          <a:xfrm>
            <a:off x="2169825" y="6472671"/>
            <a:ext cx="6589712" cy="221018"/>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256032" marR="0" lvl="0" indent="-154432" algn="r" rtl="0">
              <a:lnSpc>
                <a:spcPct val="100000"/>
              </a:lnSpc>
              <a:spcBef>
                <a:spcPts val="1500"/>
              </a:spcBef>
              <a:spcAft>
                <a:spcPts val="0"/>
              </a:spcAft>
              <a:buClr>
                <a:srgbClr val="007FA3"/>
              </a:buClr>
              <a:buSzPct val="100000"/>
              <a:buFont typeface="Arial"/>
              <a:buNone/>
              <a:defRPr sz="1200" b="0" i="0" u="none" strike="noStrike" cap="none">
                <a:solidFill>
                  <a:schemeClr val="dk1"/>
                </a:solidFill>
                <a:latin typeface="Verdana" panose="020B0604030504040204" pitchFamily="34" charset="0"/>
                <a:ea typeface="Verdana" panose="020B0604030504040204" pitchFamily="34" charset="0"/>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altLang="en-US">
                <a:latin typeface="Verdana"/>
                <a:cs typeface="Verdana" panose="020B0604030504040204" pitchFamily="34" charset="0"/>
              </a:rPr>
              <a:t>Copyright © 2023, 2014, 2008 Pearson Education, Inc. All Rights Reserved</a:t>
            </a:r>
            <a:endParaRPr lang="en-US" altLang="en-US" dirty="0">
              <a:latin typeface="Verdana"/>
              <a:cs typeface="Verdana" panose="020B0604030504040204" pitchFamily="34" charset="0"/>
            </a:endParaRPr>
          </a:p>
        </p:txBody>
      </p:sp>
      <p:pic>
        <p:nvPicPr>
          <p:cNvPr id="5" name="Picture 4" descr="Pearson Logo">
            <a:extLst>
              <a:ext uri="{FF2B5EF4-FFF2-40B4-BE49-F238E27FC236}">
                <a16:creationId xmlns:a16="http://schemas.microsoft.com/office/drawing/2014/main" id="{775C39BA-58B8-DE45-547B-314310474219}"/>
              </a:ext>
            </a:extLst>
          </p:cNvPr>
          <p:cNvPicPr>
            <a:picLocks noChangeAspect="1"/>
          </p:cNvPicPr>
          <p:nvPr userDrawn="1"/>
        </p:nvPicPr>
        <p:blipFill>
          <a:blip r:embed="rId11"/>
          <a:stretch>
            <a:fillRect/>
          </a:stretch>
        </p:blipFill>
        <p:spPr>
          <a:xfrm>
            <a:off x="444069" y="6424556"/>
            <a:ext cx="1021234" cy="321791"/>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 id="2147483678" r:id="rId4"/>
    <p:sldLayoutId id="2147483679" r:id="rId5"/>
    <p:sldLayoutId id="2147483671" r:id="rId6"/>
    <p:sldLayoutId id="2147483673" r:id="rId7"/>
    <p:sldLayoutId id="2147483670"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3"/>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2700" dirty="0">
                <a:latin typeface="+mj-lt"/>
              </a:rPr>
              <a:t>Click to add title</a:t>
            </a:r>
            <a:endParaRPr dirty="0"/>
          </a:p>
        </p:txBody>
      </p:sp>
      <p:sp>
        <p:nvSpPr>
          <p:cNvPr id="11" name="Content Placeholder"/>
          <p:cNvSpPr txBox="1">
            <a:spLocks noGrp="1"/>
          </p:cNvSpPr>
          <p:nvPr>
            <p:ph type="body" idx="1"/>
          </p:nvPr>
        </p:nvSpPr>
        <p:spPr>
          <a:xfrm>
            <a:off x="457200" y="1600202"/>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3" y="113073"/>
            <a:ext cx="2133599" cy="182879"/>
          </a:xfrm>
          <a:prstGeom prst="rect">
            <a:avLst/>
          </a:prstGeom>
          <a:noFill/>
          <a:ln>
            <a:noFill/>
          </a:ln>
        </p:spPr>
        <p:txBody>
          <a:bodyPr lIns="91425" tIns="91425" rIns="91425" bIns="91425" anchor="ctr" anchorCtr="0"/>
          <a:lstStyle>
            <a:lvl1pPr marL="0" marR="0" lvl="0" indent="0" algn="r" rtl="0">
              <a:spcBef>
                <a:spcPts val="0"/>
              </a:spcBef>
              <a:buNone/>
              <a:defRPr sz="675" b="0" i="0" u="none" strike="noStrike" cap="none">
                <a:solidFill>
                  <a:schemeClr val="lt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2" y="113073"/>
            <a:ext cx="551783"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675" smtClean="0">
                <a:solidFill>
                  <a:schemeClr val="lt1"/>
                </a:solidFill>
              </a:rPr>
              <a:pPr algn="r">
                <a:buSzPct val="25000"/>
              </a:pPr>
              <a:t>‹#›</a:t>
            </a:fld>
            <a:endParaRPr lang="en-US" sz="675">
              <a:solidFill>
                <a:schemeClr val="lt1"/>
              </a:solidFill>
            </a:endParaRPr>
          </a:p>
        </p:txBody>
      </p:sp>
      <p:sp>
        <p:nvSpPr>
          <p:cNvPr id="2" name="Content Placeholder 7">
            <a:extLst>
              <a:ext uri="{FF2B5EF4-FFF2-40B4-BE49-F238E27FC236}">
                <a16:creationId xmlns:a16="http://schemas.microsoft.com/office/drawing/2014/main" id="{C5003545-76E5-B1F9-AC9C-6E06751672BB}"/>
              </a:ext>
            </a:extLst>
          </p:cNvPr>
          <p:cNvSpPr txBox="1">
            <a:spLocks/>
          </p:cNvSpPr>
          <p:nvPr userDrawn="1"/>
        </p:nvSpPr>
        <p:spPr>
          <a:xfrm>
            <a:off x="3818417" y="6495282"/>
            <a:ext cx="4942284" cy="165763"/>
          </a:xfrm>
          <a:prstGeom prst="rect">
            <a:avLst/>
          </a:prstGeom>
        </p:spPr>
        <p:txBody>
          <a:bodyPr wrap="square" lIns="0" tIns="13500" rIns="0" bIns="135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900" dirty="0">
                <a:latin typeface="Verdana"/>
                <a:cs typeface="Verdana" panose="020B0604030504040204" pitchFamily="34" charset="0"/>
              </a:rPr>
              <a:t>Copyright © 2023, 2014, 2008 Pearson Education, Inc. All Rights Reserved</a:t>
            </a:r>
          </a:p>
        </p:txBody>
      </p:sp>
      <p:pic>
        <p:nvPicPr>
          <p:cNvPr id="3" name="Picture 2">
            <a:extLst>
              <a:ext uri="{FF2B5EF4-FFF2-40B4-BE49-F238E27FC236}">
                <a16:creationId xmlns:a16="http://schemas.microsoft.com/office/drawing/2014/main" id="{1E3E558B-3EF0-EC50-6971-7A026759E3AF}"/>
              </a:ext>
            </a:extLst>
          </p:cNvPr>
          <p:cNvPicPr>
            <a:picLocks noChangeAspect="1"/>
          </p:cNvPicPr>
          <p:nvPr userDrawn="1"/>
        </p:nvPicPr>
        <p:blipFill>
          <a:blip r:embed="rId4"/>
          <a:stretch>
            <a:fillRect/>
          </a:stretch>
        </p:blipFill>
        <p:spPr>
          <a:xfrm>
            <a:off x="423278" y="6403680"/>
            <a:ext cx="739920" cy="310866"/>
          </a:xfrm>
          <a:prstGeom prst="rect">
            <a:avLst/>
          </a:prstGeom>
        </p:spPr>
      </p:pic>
    </p:spTree>
  </p:cSld>
  <p:clrMap bg1="lt1" tx1="dk1" bg2="dk2" tx2="lt2" accent1="accent1" accent2="accent2" accent3="accent3" accent4="accent4" accent5="accent5" accent6="accent6" hlink="hlink" folHlink="folHlink"/>
  <p:sldLayoutIdLst>
    <p:sldLayoutId id="2147483682" r:id="rId1"/>
    <p:sldLayoutId id="214748368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49"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2"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4"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8"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0FF35F7-56EB-94C8-9663-85C08D20B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234264-08E5-76E5-A4A6-8CEAF303861D}"/>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F819A71A-D44C-9AB2-A6DF-5D743445AC0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7D19B19-609C-1239-4A4F-CA2B99FC7273}"/>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A49B4D3B-DB8C-3D88-25BE-5C0039410D3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5E796300-B5B5-4D46-7F59-00EE89B80B89}"/>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F5A56CB3-43B6-FD95-43E7-BF4A5B4A8165}"/>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562C2F4-4657-6FD3-3E2D-5F06FDC430CB}"/>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4.</a:t>
            </a:r>
            <a:fld id="{CBB05F8F-537B-4998-A194-9EE5AB280154}"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3BC72EB8-141A-826B-2E8F-D95655F015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99CDF0A2-54B0-C8FE-D964-7588603395C7}"/>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F0854BA-CD7A-AF67-60C1-7EC42ADBE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0" r:id="rId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439948" y="221576"/>
            <a:ext cx="8272252" cy="590349"/>
          </a:xfrm>
        </p:spPr>
        <p:txBody>
          <a:bodyPr wrap="square" lIns="0" tIns="18000" rIns="0" bIns="18000" anchor="ctr">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439948" y="995698"/>
            <a:ext cx="8272252" cy="344128"/>
          </a:xfrm>
        </p:spPr>
        <p:txBody>
          <a:bodyPr wrap="square" lIns="0" tIns="18000" rIns="0" bIns="18000" anchor="ctr">
            <a:spAutoFit/>
          </a:bodyPr>
          <a:lstStyle/>
          <a:p>
            <a:r>
              <a:rPr lang="en-US" dirty="0"/>
              <a:t>Fifth Edition</a:t>
            </a:r>
          </a:p>
        </p:txBody>
      </p:sp>
      <p:pic>
        <p:nvPicPr>
          <p:cNvPr id="15" name="Picture 14" descr="Front Cover: Modern Operating Systems Fifth Edition by Tanenbaum, Bos&#10;">
            <a:extLst>
              <a:ext uri="{FF2B5EF4-FFF2-40B4-BE49-F238E27FC236}">
                <a16:creationId xmlns:a16="http://schemas.microsoft.com/office/drawing/2014/main" id="{DE1CC267-7271-19F4-6D93-7C727F1695D8}"/>
              </a:ext>
            </a:extLst>
          </p:cNvPr>
          <p:cNvPicPr>
            <a:picLocks noChangeAspect="1"/>
          </p:cNvPicPr>
          <p:nvPr/>
        </p:nvPicPr>
        <p:blipFill>
          <a:blip r:embed="rId3"/>
          <a:stretch>
            <a:fillRect/>
          </a:stretch>
        </p:blipFill>
        <p:spPr>
          <a:xfrm>
            <a:off x="455902" y="1501693"/>
            <a:ext cx="3743163" cy="4841160"/>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4587766" y="2941059"/>
            <a:ext cx="3657600" cy="498016"/>
          </a:xfrm>
        </p:spPr>
        <p:txBody>
          <a:bodyPr lIns="0" tIns="18000" rIns="0" bIns="18000" anchor="ctr">
            <a:spAutoFit/>
          </a:bodyPr>
          <a:lstStyle/>
          <a:p>
            <a:pPr indent="-101600"/>
            <a:r>
              <a:rPr lang="en-US" dirty="0"/>
              <a:t>Chapter 2</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4587766" y="3828493"/>
            <a:ext cx="3657600" cy="374906"/>
          </a:xfrm>
        </p:spPr>
        <p:txBody>
          <a:bodyPr lIns="0" tIns="18000" rIns="0" bIns="18000" anchor="ctr">
            <a:spAutoFit/>
          </a:bodyPr>
          <a:lstStyle/>
          <a:p>
            <a:pPr marL="0"/>
            <a:r>
              <a:rPr lang="en-US" dirty="0"/>
              <a:t>Threads</a:t>
            </a:r>
          </a:p>
        </p:txBody>
      </p:sp>
      <p:pic>
        <p:nvPicPr>
          <p:cNvPr id="13" name="Picture 12" descr="Pearson Logo">
            <a:extLst>
              <a:ext uri="{FF2B5EF4-FFF2-40B4-BE49-F238E27FC236}">
                <a16:creationId xmlns:a16="http://schemas.microsoft.com/office/drawing/2014/main" id="{52CA111B-0F6F-117D-210D-F52B8521B6C7}"/>
              </a:ext>
            </a:extLst>
          </p:cNvPr>
          <p:cNvPicPr>
            <a:picLocks noChangeAspect="1"/>
          </p:cNvPicPr>
          <p:nvPr/>
        </p:nvPicPr>
        <p:blipFill>
          <a:blip r:embed="rId4"/>
          <a:stretch>
            <a:fillRect/>
          </a:stretch>
        </p:blipFill>
        <p:spPr>
          <a:xfrm>
            <a:off x="444069" y="6424556"/>
            <a:ext cx="1021234" cy="321791"/>
          </a:xfrm>
          <a:prstGeom prst="rect">
            <a:avLst/>
          </a:prstGeo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2169825" y="6472671"/>
            <a:ext cx="6589712" cy="221018"/>
          </a:xfrm>
        </p:spPr>
        <p:txBody>
          <a:bodyPr lIns="0" tIns="18000" rIns="0" bIns="18000" anchor="ctr">
            <a:spAutoFit/>
          </a:bodyPr>
          <a:lstStyle/>
          <a:p>
            <a:r>
              <a:rPr lang="en-US" altLang="en-US" sz="1200" b="0" dirty="0">
                <a:latin typeface="Verdana"/>
                <a:ea typeface="Verdana" panose="020B0604030504040204" pitchFamily="34" charset="0"/>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230684" y="211295"/>
            <a:ext cx="8336240" cy="519706"/>
          </a:xfrm>
        </p:spPr>
        <p:txBody>
          <a:bodyPr wrap="square" lIns="0" tIns="13500" rIns="0" bIns="13500" anchor="ctr" anchorCtr="0">
            <a:spAutoFit/>
          </a:bodyPr>
          <a:lstStyle/>
          <a:p>
            <a:r>
              <a:rPr lang="en-US" sz="3200" noProof="0" dirty="0" err="1"/>
              <a:t>Pthreads</a:t>
            </a:r>
            <a:r>
              <a:rPr lang="en-US" sz="3200" noProof="0" dirty="0"/>
              <a:t> Example</a:t>
            </a:r>
          </a:p>
        </p:txBody>
      </p:sp>
      <p:pic>
        <p:nvPicPr>
          <p:cNvPr id="4" name="Picture 3" descr="A code with p threads header.&#10;Long description is available in notes, press F6">
            <a:extLst>
              <a:ext uri="{FF2B5EF4-FFF2-40B4-BE49-F238E27FC236}">
                <a16:creationId xmlns:a16="http://schemas.microsoft.com/office/drawing/2014/main" id="{187C2C71-DEEE-B70D-07CE-80413ED8FD83}"/>
              </a:ext>
            </a:extLst>
          </p:cNvPr>
          <p:cNvPicPr>
            <a:picLocks noChangeAspect="1"/>
          </p:cNvPicPr>
          <p:nvPr/>
        </p:nvPicPr>
        <p:blipFill>
          <a:blip r:embed="rId3"/>
          <a:stretch>
            <a:fillRect/>
          </a:stretch>
        </p:blipFill>
        <p:spPr>
          <a:xfrm>
            <a:off x="831067" y="1097726"/>
            <a:ext cx="7615815" cy="4991317"/>
          </a:xfrm>
          <a:prstGeom prst="rect">
            <a:avLst/>
          </a:prstGeom>
        </p:spPr>
      </p:pic>
    </p:spTree>
    <p:extLst>
      <p:ext uri="{BB962C8B-B14F-4D97-AF65-F5344CB8AC3E}">
        <p14:creationId xmlns:p14="http://schemas.microsoft.com/office/powerpoint/2010/main" val="341901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5BB2737-64A2-D5DE-CD77-33C4DF36D007}"/>
              </a:ext>
            </a:extLst>
          </p:cNvPr>
          <p:cNvSpPr>
            <a:spLocks noGrp="1"/>
          </p:cNvSpPr>
          <p:nvPr>
            <p:ph type="title"/>
          </p:nvPr>
        </p:nvSpPr>
        <p:spPr>
          <a:xfrm>
            <a:off x="1023938" y="176213"/>
            <a:ext cx="7793037" cy="576262"/>
          </a:xfrm>
        </p:spPr>
        <p:txBody>
          <a:bodyPr/>
          <a:lstStyle/>
          <a:p>
            <a:r>
              <a:rPr lang="en-US" altLang="en-US" sz="2800"/>
              <a:t>Pthreads Code for Joining 10 Threads</a:t>
            </a:r>
          </a:p>
        </p:txBody>
      </p:sp>
      <p:pic>
        <p:nvPicPr>
          <p:cNvPr id="24579" name="Picture 1">
            <a:extLst>
              <a:ext uri="{FF2B5EF4-FFF2-40B4-BE49-F238E27FC236}">
                <a16:creationId xmlns:a16="http://schemas.microsoft.com/office/drawing/2014/main" id="{3110A434-4E05-AA64-2952-A1B5E5BABF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4478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295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C35A52-4ACF-3FCD-021B-F72DB7C9C261}"/>
              </a:ext>
            </a:extLst>
          </p:cNvPr>
          <p:cNvSpPr>
            <a:spLocks noGrp="1"/>
          </p:cNvSpPr>
          <p:nvPr>
            <p:ph type="title"/>
          </p:nvPr>
        </p:nvSpPr>
        <p:spPr>
          <a:xfrm>
            <a:off x="457200" y="215372"/>
            <a:ext cx="8229600" cy="717136"/>
          </a:xfrm>
        </p:spPr>
        <p:txBody>
          <a:bodyPr/>
          <a:lstStyle/>
          <a:p>
            <a:r>
              <a:rPr lang="en-US" altLang="en-US" dirty="0"/>
              <a:t>User Threads and Kernel Threads</a:t>
            </a:r>
            <a:endParaRPr lang="en-US" dirty="0"/>
          </a:p>
        </p:txBody>
      </p:sp>
      <p:sp>
        <p:nvSpPr>
          <p:cNvPr id="9" name="Content Placeholder 8">
            <a:extLst>
              <a:ext uri="{FF2B5EF4-FFF2-40B4-BE49-F238E27FC236}">
                <a16:creationId xmlns:a16="http://schemas.microsoft.com/office/drawing/2014/main" id="{7C5BA070-C8A5-28AA-1AEC-159F9692CC44}"/>
              </a:ext>
            </a:extLst>
          </p:cNvPr>
          <p:cNvSpPr>
            <a:spLocks noGrp="1"/>
          </p:cNvSpPr>
          <p:nvPr>
            <p:ph sz="quarter" idx="13"/>
          </p:nvPr>
        </p:nvSpPr>
        <p:spPr/>
        <p:txBody>
          <a:bodyPr/>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User threads</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 management done by user-level threads library</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Three primary thread libraries: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POSIX </a:t>
            </a:r>
            <a:r>
              <a:rPr kumimoji="1" lang="en-US" altLang="en-US" sz="1800" b="1" i="0" u="none" strike="noStrike" kern="0" cap="none" spc="0" normalizeH="0" baseline="0" noProof="0" dirty="0" err="1">
                <a:ln>
                  <a:noFill/>
                </a:ln>
                <a:solidFill>
                  <a:srgbClr val="3366FF"/>
                </a:solidFill>
                <a:effectLst/>
                <a:uLnTx/>
                <a:uFillTx/>
                <a:latin typeface="Helvetica"/>
                <a:ea typeface="MS PGothic" pitchFamily="34" charset="-128"/>
              </a:rPr>
              <a:t>Pthreads</a:t>
            </a:r>
            <a:endParaRPr kumimoji="1" lang="en-US" altLang="en-US" sz="1800" b="1" i="1" u="none" strike="noStrike" kern="0" cap="none" spc="0" normalizeH="0" baseline="0" noProof="0" dirty="0">
              <a:ln>
                <a:noFill/>
              </a:ln>
              <a:solidFill>
                <a:srgbClr val="3366FF"/>
              </a:solidFill>
              <a:effectLst/>
              <a:uLnTx/>
              <a:uFillTx/>
              <a:latin typeface="Helvetica"/>
              <a:ea typeface="MS PGothic"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Windows threads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Java threads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Kernel threads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Supported by the Kernel</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Examples – virtually all general-purpose operating systems, including:</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Windows </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Solaris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Linux</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Tru64 UNIX</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Mac OS X</a:t>
            </a:r>
          </a:p>
          <a:p>
            <a:endParaRPr lang="en-US" dirty="0"/>
          </a:p>
        </p:txBody>
      </p:sp>
    </p:spTree>
    <p:extLst>
      <p:ext uri="{BB962C8B-B14F-4D97-AF65-F5344CB8AC3E}">
        <p14:creationId xmlns:p14="http://schemas.microsoft.com/office/powerpoint/2010/main" val="237833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User and Kernel Level Threads</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384"/>
            <a:ext cx="8274050" cy="775015"/>
          </a:xfrm>
        </p:spPr>
        <p:txBody>
          <a:bodyPr wrap="square" lIns="0" tIns="18000" rIns="0" bIns="18000" anchor="ctr">
            <a:spAutoFit/>
          </a:bodyPr>
          <a:lstStyle/>
          <a:p>
            <a:pPr marL="0" indent="0">
              <a:buNone/>
            </a:pPr>
            <a:r>
              <a:rPr lang="en-US" sz="2400" dirty="0"/>
              <a:t>(a) A user-level threads package. (b) A threads package managed by the kernel.</a:t>
            </a:r>
          </a:p>
        </p:txBody>
      </p:sp>
      <p:pic>
        <p:nvPicPr>
          <p:cNvPr id="6" name="Picture 5" descr="The figure consists of two parts that illustrate a user-level threads package and a threads package managed by the kernel.&#10;Long description is available in notes, Press F6.">
            <a:extLst>
              <a:ext uri="{FF2B5EF4-FFF2-40B4-BE49-F238E27FC236}">
                <a16:creationId xmlns:a16="http://schemas.microsoft.com/office/drawing/2014/main" id="{A8FDC00A-9AF3-4050-86F7-61101F9DBEFA}"/>
              </a:ext>
            </a:extLst>
          </p:cNvPr>
          <p:cNvPicPr>
            <a:picLocks noChangeAspect="1"/>
          </p:cNvPicPr>
          <p:nvPr/>
        </p:nvPicPr>
        <p:blipFill>
          <a:blip r:embed="rId3"/>
          <a:stretch>
            <a:fillRect/>
          </a:stretch>
        </p:blipFill>
        <p:spPr>
          <a:xfrm>
            <a:off x="685540" y="1983651"/>
            <a:ext cx="7772920" cy="3615310"/>
          </a:xfrm>
          <a:prstGeom prst="rect">
            <a:avLst/>
          </a:prstGeom>
        </p:spPr>
      </p:pic>
    </p:spTree>
    <p:extLst>
      <p:ext uri="{BB962C8B-B14F-4D97-AF65-F5344CB8AC3E}">
        <p14:creationId xmlns:p14="http://schemas.microsoft.com/office/powerpoint/2010/main" val="1379042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403880" y="294686"/>
            <a:ext cx="8336240" cy="519706"/>
          </a:xfrm>
        </p:spPr>
        <p:txBody>
          <a:bodyPr wrap="square" lIns="0" tIns="13500" rIns="0" bIns="13500" anchor="ctr" anchorCtr="0">
            <a:spAutoFit/>
          </a:bodyPr>
          <a:lstStyle/>
          <a:p>
            <a:r>
              <a:rPr lang="en-US" sz="3200" noProof="0" dirty="0"/>
              <a:t>User Threads: Pros and Cons</a:t>
            </a:r>
          </a:p>
        </p:txBody>
      </p:sp>
      <p:pic>
        <p:nvPicPr>
          <p:cNvPr id="6" name="Picture 5" descr="The figure consists of two parts that illustrate a user-level threads package and a threads package managed by the kernel.&#10;Long description is available in notes, press F6">
            <a:extLst>
              <a:ext uri="{FF2B5EF4-FFF2-40B4-BE49-F238E27FC236}">
                <a16:creationId xmlns:a16="http://schemas.microsoft.com/office/drawing/2014/main" id="{E5B246BB-A540-B099-3B3A-AD0607F857C4}"/>
              </a:ext>
            </a:extLst>
          </p:cNvPr>
          <p:cNvPicPr>
            <a:picLocks noChangeAspect="1"/>
          </p:cNvPicPr>
          <p:nvPr/>
        </p:nvPicPr>
        <p:blipFill>
          <a:blip r:embed="rId3"/>
          <a:stretch>
            <a:fillRect/>
          </a:stretch>
        </p:blipFill>
        <p:spPr>
          <a:xfrm>
            <a:off x="1915697" y="1601457"/>
            <a:ext cx="5312607" cy="2458177"/>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420807" y="4310692"/>
            <a:ext cx="8336241" cy="1512286"/>
          </a:xfrm>
        </p:spPr>
        <p:txBody>
          <a:bodyPr wrap="square" lIns="0" tIns="13500" rIns="0" bIns="13500" anchor="ctr" anchorCtr="0">
            <a:spAutoFit/>
          </a:bodyPr>
          <a:lstStyle/>
          <a:p>
            <a:pPr marL="0" indent="0">
              <a:spcBef>
                <a:spcPts val="450"/>
              </a:spcBef>
              <a:buNone/>
            </a:pPr>
            <a:r>
              <a:rPr lang="en-US" altLang="en-US" sz="2100" noProof="0" dirty="0">
                <a:latin typeface="Arial" panose="020B0604020202020204" pitchFamily="34" charset="0"/>
                <a:cs typeface="Arial" panose="020B0604020202020204" pitchFamily="34" charset="0"/>
              </a:rPr>
              <a:t>+ Thread switching time (no mode switch)</a:t>
            </a:r>
          </a:p>
          <a:p>
            <a:pPr marL="0" indent="0">
              <a:spcBef>
                <a:spcPts val="450"/>
              </a:spcBef>
              <a:buNone/>
            </a:pPr>
            <a:r>
              <a:rPr lang="en-US" altLang="en-US" sz="2100" noProof="0" dirty="0">
                <a:latin typeface="Arial" panose="020B0604020202020204" pitchFamily="34" charset="0"/>
                <a:cs typeface="Arial" panose="020B0604020202020204" pitchFamily="34" charset="0"/>
              </a:rPr>
              <a:t>+ Scalability, customizability (no in-kernel management)</a:t>
            </a:r>
          </a:p>
          <a:p>
            <a:pPr marL="0" indent="0">
              <a:spcBef>
                <a:spcPts val="450"/>
              </a:spcBef>
              <a:buNone/>
            </a:pPr>
            <a:r>
              <a:rPr lang="en-US" altLang="en-US" sz="2100" noProof="0" dirty="0">
                <a:latin typeface="Arial" panose="020B0604020202020204" pitchFamily="34" charset="0"/>
                <a:cs typeface="Arial" panose="020B0604020202020204" pitchFamily="34" charset="0"/>
              </a:rPr>
              <a:t>- Transparency (typically requires app cooperation)</a:t>
            </a:r>
          </a:p>
          <a:p>
            <a:pPr marL="0" indent="0">
              <a:spcBef>
                <a:spcPts val="450"/>
              </a:spcBef>
              <a:buNone/>
            </a:pPr>
            <a:r>
              <a:rPr lang="en-US" altLang="en-US" sz="2100" noProof="0" dirty="0">
                <a:latin typeface="Arial" panose="020B0604020202020204" pitchFamily="34" charset="0"/>
                <a:cs typeface="Arial" panose="020B0604020202020204" pitchFamily="34" charset="0"/>
              </a:rPr>
              <a:t>- Parallelism (blocking </a:t>
            </a:r>
            <a:r>
              <a:rPr lang="en-US" altLang="en-US" sz="2100" noProof="0" dirty="0" err="1">
                <a:latin typeface="Arial" panose="020B0604020202020204" pitchFamily="34" charset="0"/>
                <a:cs typeface="Arial" panose="020B0604020202020204" pitchFamily="34" charset="0"/>
              </a:rPr>
              <a:t>syscalls</a:t>
            </a:r>
            <a:r>
              <a:rPr lang="en-US" altLang="en-US" sz="2100" noProof="0" dirty="0">
                <a:latin typeface="Arial" panose="020B0604020202020204" pitchFamily="34" charset="0"/>
                <a:cs typeface="Arial" panose="020B0604020202020204" pitchFamily="34" charset="0"/>
              </a:rPr>
              <a:t> are problematic)</a:t>
            </a:r>
          </a:p>
        </p:txBody>
      </p:sp>
    </p:spTree>
    <p:extLst>
      <p:ext uri="{BB962C8B-B14F-4D97-AF65-F5344CB8AC3E}">
        <p14:creationId xmlns:p14="http://schemas.microsoft.com/office/powerpoint/2010/main" val="1332740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75C4953-7224-AE05-E392-8F1A61C735A0}"/>
              </a:ext>
            </a:extLst>
          </p:cNvPr>
          <p:cNvSpPr>
            <a:spLocks noGrp="1" noChangeArrowheads="1"/>
          </p:cNvSpPr>
          <p:nvPr>
            <p:ph type="title"/>
          </p:nvPr>
        </p:nvSpPr>
        <p:spPr>
          <a:xfrm>
            <a:off x="457200" y="188913"/>
            <a:ext cx="8229600" cy="576262"/>
          </a:xfrm>
        </p:spPr>
        <p:txBody>
          <a:bodyPr/>
          <a:lstStyle/>
          <a:p>
            <a:pPr eaLnBrk="1" hangingPunct="1"/>
            <a:r>
              <a:rPr lang="en-US" altLang="en-US"/>
              <a:t>Multithreading Models</a:t>
            </a:r>
          </a:p>
        </p:txBody>
      </p:sp>
      <p:sp>
        <p:nvSpPr>
          <p:cNvPr id="15363" name="Rectangle 3">
            <a:extLst>
              <a:ext uri="{FF2B5EF4-FFF2-40B4-BE49-F238E27FC236}">
                <a16:creationId xmlns:a16="http://schemas.microsoft.com/office/drawing/2014/main" id="{4BB4338A-1417-33D9-FCA9-5674D54A53F9}"/>
              </a:ext>
            </a:extLst>
          </p:cNvPr>
          <p:cNvSpPr>
            <a:spLocks noGrp="1" noChangeArrowheads="1"/>
          </p:cNvSpPr>
          <p:nvPr>
            <p:ph type="body" idx="1"/>
          </p:nvPr>
        </p:nvSpPr>
        <p:spPr/>
        <p:txBody>
          <a:bodyPr/>
          <a:lstStyle/>
          <a:p>
            <a:r>
              <a:rPr lang="en-US" altLang="en-US"/>
              <a:t>Many-to-One</a:t>
            </a:r>
            <a:br>
              <a:rPr lang="en-US" altLang="en-US"/>
            </a:br>
            <a:endParaRPr lang="en-US" altLang="en-US"/>
          </a:p>
          <a:p>
            <a:r>
              <a:rPr lang="en-US" altLang="en-US"/>
              <a:t>One-to-One</a:t>
            </a:r>
            <a:br>
              <a:rPr lang="en-US" altLang="en-US"/>
            </a:br>
            <a:endParaRPr lang="en-US" altLang="en-US"/>
          </a:p>
          <a:p>
            <a:r>
              <a:rPr lang="en-US" altLang="en-US"/>
              <a:t>Many-to-Many</a:t>
            </a:r>
          </a:p>
          <a:p>
            <a:endParaRPr lang="en-US" altLang="en-US"/>
          </a:p>
        </p:txBody>
      </p:sp>
    </p:spTree>
    <p:extLst>
      <p:ext uri="{BB962C8B-B14F-4D97-AF65-F5344CB8AC3E}">
        <p14:creationId xmlns:p14="http://schemas.microsoft.com/office/powerpoint/2010/main" val="82413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C9C2F98-B6EB-A13F-8F5D-616CB16AA42F}"/>
              </a:ext>
            </a:extLst>
          </p:cNvPr>
          <p:cNvSpPr>
            <a:spLocks noGrp="1" noChangeArrowheads="1"/>
          </p:cNvSpPr>
          <p:nvPr>
            <p:ph type="title"/>
          </p:nvPr>
        </p:nvSpPr>
        <p:spPr>
          <a:xfrm>
            <a:off x="457200" y="176213"/>
            <a:ext cx="8229600" cy="576262"/>
          </a:xfrm>
        </p:spPr>
        <p:txBody>
          <a:bodyPr/>
          <a:lstStyle/>
          <a:p>
            <a:pPr eaLnBrk="1" hangingPunct="1"/>
            <a:r>
              <a:rPr lang="en-US" altLang="en-US"/>
              <a:t>Many-to-One</a:t>
            </a:r>
          </a:p>
        </p:txBody>
      </p:sp>
      <p:sp>
        <p:nvSpPr>
          <p:cNvPr id="16387" name="Rectangle 3">
            <a:extLst>
              <a:ext uri="{FF2B5EF4-FFF2-40B4-BE49-F238E27FC236}">
                <a16:creationId xmlns:a16="http://schemas.microsoft.com/office/drawing/2014/main" id="{D926C59E-B032-0A38-81EF-740270D9C715}"/>
              </a:ext>
            </a:extLst>
          </p:cNvPr>
          <p:cNvSpPr>
            <a:spLocks noGrp="1" noChangeArrowheads="1"/>
          </p:cNvSpPr>
          <p:nvPr>
            <p:ph type="body" idx="1"/>
          </p:nvPr>
        </p:nvSpPr>
        <p:spPr>
          <a:xfrm>
            <a:off x="806450" y="1233488"/>
            <a:ext cx="4654550" cy="4530725"/>
          </a:xfrm>
        </p:spPr>
        <p:txBody>
          <a:bodyPr/>
          <a:lstStyle/>
          <a:p>
            <a:r>
              <a:rPr lang="en-US" altLang="en-US"/>
              <a:t>Many user-level threads mapped to single kernel thread</a:t>
            </a:r>
          </a:p>
          <a:p>
            <a:r>
              <a:rPr lang="en-US" altLang="en-US"/>
              <a:t>One thread blocking causes all to block</a:t>
            </a:r>
          </a:p>
          <a:p>
            <a:r>
              <a:rPr lang="en-US" altLang="en-US"/>
              <a:t>Multiple threads may not run in parallel on muticore system because only one may be in kernel at a time</a:t>
            </a:r>
          </a:p>
          <a:p>
            <a:r>
              <a:rPr lang="en-US" altLang="en-US"/>
              <a:t>Few systems currently use this model</a:t>
            </a:r>
          </a:p>
          <a:p>
            <a:r>
              <a:rPr lang="en-US" altLang="en-US"/>
              <a:t>Examples:</a:t>
            </a:r>
          </a:p>
          <a:p>
            <a:pPr lvl="1"/>
            <a:r>
              <a:rPr lang="en-US" altLang="en-US" b="1">
                <a:solidFill>
                  <a:srgbClr val="3366FF"/>
                </a:solidFill>
              </a:rPr>
              <a:t>Solaris Green Threads</a:t>
            </a:r>
          </a:p>
          <a:p>
            <a:pPr lvl="1"/>
            <a:r>
              <a:rPr lang="en-US" altLang="en-US" b="1">
                <a:solidFill>
                  <a:srgbClr val="3366FF"/>
                </a:solidFill>
              </a:rPr>
              <a:t>GNU Portable Threads</a:t>
            </a:r>
          </a:p>
        </p:txBody>
      </p:sp>
      <p:pic>
        <p:nvPicPr>
          <p:cNvPr id="16388" name="Picture 1" descr="4_05.pdf">
            <a:extLst>
              <a:ext uri="{FF2B5EF4-FFF2-40B4-BE49-F238E27FC236}">
                <a16:creationId xmlns:a16="http://schemas.microsoft.com/office/drawing/2014/main" id="{1B905E68-3CF8-4541-9222-A505880F83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8500" y="2339975"/>
            <a:ext cx="2743200"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621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D395A8D-00B0-6CC1-7185-2646E32CC299}"/>
              </a:ext>
            </a:extLst>
          </p:cNvPr>
          <p:cNvSpPr>
            <a:spLocks noGrp="1" noChangeArrowheads="1"/>
          </p:cNvSpPr>
          <p:nvPr>
            <p:ph type="title"/>
          </p:nvPr>
        </p:nvSpPr>
        <p:spPr/>
        <p:txBody>
          <a:bodyPr/>
          <a:lstStyle/>
          <a:p>
            <a:pPr eaLnBrk="1" hangingPunct="1"/>
            <a:r>
              <a:rPr lang="en-US" altLang="en-US"/>
              <a:t>One-to-One</a:t>
            </a:r>
          </a:p>
        </p:txBody>
      </p:sp>
      <p:sp>
        <p:nvSpPr>
          <p:cNvPr id="17411" name="Rectangle 3">
            <a:extLst>
              <a:ext uri="{FF2B5EF4-FFF2-40B4-BE49-F238E27FC236}">
                <a16:creationId xmlns:a16="http://schemas.microsoft.com/office/drawing/2014/main" id="{7625B50F-F045-4704-D0BF-543D39A87124}"/>
              </a:ext>
            </a:extLst>
          </p:cNvPr>
          <p:cNvSpPr>
            <a:spLocks noGrp="1" noChangeArrowheads="1"/>
          </p:cNvSpPr>
          <p:nvPr>
            <p:ph type="body" idx="1"/>
          </p:nvPr>
        </p:nvSpPr>
        <p:spPr>
          <a:xfrm>
            <a:off x="806450" y="1233488"/>
            <a:ext cx="5772150" cy="4530725"/>
          </a:xfrm>
        </p:spPr>
        <p:txBody>
          <a:bodyPr/>
          <a:lstStyle/>
          <a:p>
            <a:r>
              <a:rPr lang="en-US" altLang="en-US"/>
              <a:t>Each user-level thread maps to kernel thread</a:t>
            </a:r>
          </a:p>
          <a:p>
            <a:r>
              <a:rPr lang="en-US" altLang="en-US"/>
              <a:t>Creating a user-level thread creates a kernel thread</a:t>
            </a:r>
          </a:p>
          <a:p>
            <a:r>
              <a:rPr lang="en-US" altLang="en-US"/>
              <a:t>More concurrency than many-to-one</a:t>
            </a:r>
          </a:p>
          <a:p>
            <a:r>
              <a:rPr lang="en-US" altLang="en-US"/>
              <a:t>Number of threads per process sometimes restricted due to overhead</a:t>
            </a:r>
          </a:p>
          <a:p>
            <a:r>
              <a:rPr lang="en-US" altLang="en-US"/>
              <a:t>Examples</a:t>
            </a:r>
          </a:p>
          <a:p>
            <a:pPr lvl="1"/>
            <a:r>
              <a:rPr lang="en-US" altLang="en-US"/>
              <a:t>Windows</a:t>
            </a:r>
          </a:p>
          <a:p>
            <a:pPr lvl="1"/>
            <a:r>
              <a:rPr lang="en-US" altLang="en-US"/>
              <a:t>Linux</a:t>
            </a:r>
          </a:p>
          <a:p>
            <a:pPr lvl="1"/>
            <a:r>
              <a:rPr lang="en-US" altLang="en-US"/>
              <a:t>Solaris 9 and later</a:t>
            </a:r>
          </a:p>
        </p:txBody>
      </p:sp>
      <p:pic>
        <p:nvPicPr>
          <p:cNvPr id="17412" name="Picture 1" descr="4_06.pdf">
            <a:extLst>
              <a:ext uri="{FF2B5EF4-FFF2-40B4-BE49-F238E27FC236}">
                <a16:creationId xmlns:a16="http://schemas.microsoft.com/office/drawing/2014/main" id="{38116984-0CC8-4674-DA31-609C45CEF8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3048000"/>
            <a:ext cx="4475163"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114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6309C17-2696-FE84-CC3B-20245630C678}"/>
              </a:ext>
            </a:extLst>
          </p:cNvPr>
          <p:cNvSpPr>
            <a:spLocks noGrp="1" noChangeArrowheads="1"/>
          </p:cNvSpPr>
          <p:nvPr>
            <p:ph type="title"/>
          </p:nvPr>
        </p:nvSpPr>
        <p:spPr/>
        <p:txBody>
          <a:bodyPr/>
          <a:lstStyle/>
          <a:p>
            <a:pPr eaLnBrk="1" hangingPunct="1"/>
            <a:r>
              <a:rPr lang="en-US" altLang="en-US"/>
              <a:t>Many-to-Many Model</a:t>
            </a:r>
          </a:p>
        </p:txBody>
      </p:sp>
      <p:sp>
        <p:nvSpPr>
          <p:cNvPr id="18435" name="Rectangle 3">
            <a:extLst>
              <a:ext uri="{FF2B5EF4-FFF2-40B4-BE49-F238E27FC236}">
                <a16:creationId xmlns:a16="http://schemas.microsoft.com/office/drawing/2014/main" id="{6C00CF12-36C8-10F0-85DB-C614275EAF46}"/>
              </a:ext>
            </a:extLst>
          </p:cNvPr>
          <p:cNvSpPr>
            <a:spLocks noGrp="1" noChangeArrowheads="1"/>
          </p:cNvSpPr>
          <p:nvPr>
            <p:ph type="body" idx="1"/>
          </p:nvPr>
        </p:nvSpPr>
        <p:spPr>
          <a:xfrm>
            <a:off x="827088" y="1155700"/>
            <a:ext cx="4448175" cy="4445000"/>
          </a:xfrm>
        </p:spPr>
        <p:txBody>
          <a:bodyPr/>
          <a:lstStyle/>
          <a:p>
            <a:r>
              <a:rPr lang="en-US" altLang="en-US"/>
              <a:t>Allows many user level threads to be mapped to many kernel threads</a:t>
            </a:r>
          </a:p>
          <a:p>
            <a:r>
              <a:rPr lang="en-US" altLang="en-US"/>
              <a:t>Allows the  operating system to create a sufficient number of kernel threads</a:t>
            </a:r>
          </a:p>
          <a:p>
            <a:r>
              <a:rPr lang="en-US" altLang="en-US"/>
              <a:t>Solaris prior to version 9</a:t>
            </a:r>
          </a:p>
          <a:p>
            <a:r>
              <a:rPr lang="en-US" altLang="en-US"/>
              <a:t>Windows  with the </a:t>
            </a:r>
            <a:r>
              <a:rPr lang="en-US" altLang="en-US" i="1"/>
              <a:t>ThreadFiber</a:t>
            </a:r>
            <a:r>
              <a:rPr lang="en-US" altLang="en-US"/>
              <a:t> package</a:t>
            </a:r>
          </a:p>
        </p:txBody>
      </p:sp>
      <p:pic>
        <p:nvPicPr>
          <p:cNvPr id="18436" name="Picture 1" descr="4_07.pdf">
            <a:extLst>
              <a:ext uri="{FF2B5EF4-FFF2-40B4-BE49-F238E27FC236}">
                <a16:creationId xmlns:a16="http://schemas.microsoft.com/office/drawing/2014/main" id="{363F7884-E6DB-1B27-1226-00926E3183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0338" y="2451100"/>
            <a:ext cx="3159125"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934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5D48A43-574C-1F05-A527-2E8E77227C71}"/>
              </a:ext>
            </a:extLst>
          </p:cNvPr>
          <p:cNvSpPr>
            <a:spLocks noGrp="1" noChangeArrowheads="1"/>
          </p:cNvSpPr>
          <p:nvPr>
            <p:ph type="title"/>
          </p:nvPr>
        </p:nvSpPr>
        <p:spPr>
          <a:xfrm>
            <a:off x="457200" y="163513"/>
            <a:ext cx="8229600" cy="576262"/>
          </a:xfrm>
        </p:spPr>
        <p:txBody>
          <a:bodyPr/>
          <a:lstStyle/>
          <a:p>
            <a:pPr eaLnBrk="1" hangingPunct="1"/>
            <a:r>
              <a:rPr lang="en-US" altLang="en-US"/>
              <a:t>Two-level Model</a:t>
            </a:r>
          </a:p>
        </p:txBody>
      </p:sp>
      <p:sp>
        <p:nvSpPr>
          <p:cNvPr id="19459" name="Rectangle 3">
            <a:extLst>
              <a:ext uri="{FF2B5EF4-FFF2-40B4-BE49-F238E27FC236}">
                <a16:creationId xmlns:a16="http://schemas.microsoft.com/office/drawing/2014/main" id="{0692E95A-E991-E954-BCB7-C65504FFE3FF}"/>
              </a:ext>
            </a:extLst>
          </p:cNvPr>
          <p:cNvSpPr>
            <a:spLocks noGrp="1" noChangeArrowheads="1"/>
          </p:cNvSpPr>
          <p:nvPr>
            <p:ph type="body" idx="1"/>
          </p:nvPr>
        </p:nvSpPr>
        <p:spPr>
          <a:xfrm>
            <a:off x="839788" y="1155700"/>
            <a:ext cx="6450012" cy="4456113"/>
          </a:xfrm>
        </p:spPr>
        <p:txBody>
          <a:bodyPr/>
          <a:lstStyle/>
          <a:p>
            <a:r>
              <a:rPr lang="en-US" altLang="en-US"/>
              <a:t>Similar to M:M, except that it allows a user thread to be </a:t>
            </a:r>
            <a:r>
              <a:rPr lang="en-US" altLang="en-US" b="1"/>
              <a:t>bound</a:t>
            </a:r>
            <a:r>
              <a:rPr lang="en-US" altLang="en-US"/>
              <a:t> to kernel thread</a:t>
            </a:r>
          </a:p>
          <a:p>
            <a:r>
              <a:rPr lang="en-US" altLang="en-US"/>
              <a:t>Examples</a:t>
            </a:r>
          </a:p>
          <a:p>
            <a:pPr lvl="1"/>
            <a:r>
              <a:rPr lang="en-US" altLang="en-US"/>
              <a:t>IRIX</a:t>
            </a:r>
          </a:p>
          <a:p>
            <a:pPr lvl="1"/>
            <a:r>
              <a:rPr lang="en-US" altLang="en-US"/>
              <a:t>HP-UX</a:t>
            </a:r>
          </a:p>
          <a:p>
            <a:pPr lvl="1"/>
            <a:r>
              <a:rPr lang="en-US" altLang="en-US"/>
              <a:t>Tru64 UNIX</a:t>
            </a:r>
          </a:p>
          <a:p>
            <a:pPr lvl="1"/>
            <a:r>
              <a:rPr lang="en-US" altLang="en-US"/>
              <a:t>Solaris 8 and earlier</a:t>
            </a:r>
          </a:p>
        </p:txBody>
      </p:sp>
      <p:pic>
        <p:nvPicPr>
          <p:cNvPr id="19460" name="Picture 1" descr="4_08.pdf">
            <a:extLst>
              <a:ext uri="{FF2B5EF4-FFF2-40B4-BE49-F238E27FC236}">
                <a16:creationId xmlns:a16="http://schemas.microsoft.com/office/drawing/2014/main" id="{42B9E3C6-EF0F-63F6-17AB-8890FD795D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76438"/>
            <a:ext cx="377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64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9E302F-2C37-15A0-543A-2F3760665698}"/>
              </a:ext>
            </a:extLst>
          </p:cNvPr>
          <p:cNvSpPr>
            <a:spLocks noGrp="1"/>
          </p:cNvSpPr>
          <p:nvPr>
            <p:ph type="title"/>
          </p:nvPr>
        </p:nvSpPr>
        <p:spPr>
          <a:xfrm>
            <a:off x="420807" y="491754"/>
            <a:ext cx="8336240" cy="519706"/>
          </a:xfrm>
        </p:spPr>
        <p:txBody>
          <a:bodyPr wrap="square" lIns="0" tIns="13500" rIns="0" bIns="13500" anchor="ctr" anchorCtr="0">
            <a:spAutoFit/>
          </a:bodyPr>
          <a:lstStyle/>
          <a:p>
            <a:r>
              <a:rPr lang="en-US" sz="3200" noProof="0" dirty="0"/>
              <a:t>Threads</a:t>
            </a:r>
            <a:r>
              <a:rPr lang="en-US" sz="2550" noProof="0" dirty="0"/>
              <a:t> </a:t>
            </a:r>
          </a:p>
        </p:txBody>
      </p:sp>
      <p:sp>
        <p:nvSpPr>
          <p:cNvPr id="11" name="Content Placeholder 10">
            <a:extLst>
              <a:ext uri="{FF2B5EF4-FFF2-40B4-BE49-F238E27FC236}">
                <a16:creationId xmlns:a16="http://schemas.microsoft.com/office/drawing/2014/main" id="{BF2DC2BB-6A77-BAF1-062B-EDCD3CE8E8A3}"/>
              </a:ext>
            </a:extLst>
          </p:cNvPr>
          <p:cNvSpPr>
            <a:spLocks noGrp="1"/>
          </p:cNvSpPr>
          <p:nvPr>
            <p:ph sz="quarter" idx="13"/>
          </p:nvPr>
        </p:nvSpPr>
        <p:spPr>
          <a:xfrm>
            <a:off x="420807" y="1628624"/>
            <a:ext cx="8336240" cy="350429"/>
          </a:xfrm>
        </p:spPr>
        <p:txBody>
          <a:bodyPr wrap="square" lIns="0" tIns="13500" rIns="0" bIns="13500" anchor="ctr" anchorCtr="0">
            <a:spAutoFit/>
          </a:bodyPr>
          <a:lstStyle/>
          <a:p>
            <a:pPr marL="257175" indent="-257175"/>
            <a:r>
              <a:rPr lang="en-US" sz="2100" noProof="0" dirty="0"/>
              <a:t>Implicit assumption so far:</a:t>
            </a:r>
          </a:p>
        </p:txBody>
      </p:sp>
      <p:sp>
        <p:nvSpPr>
          <p:cNvPr id="12" name="Content Placeholder 11">
            <a:extLst>
              <a:ext uri="{FF2B5EF4-FFF2-40B4-BE49-F238E27FC236}">
                <a16:creationId xmlns:a16="http://schemas.microsoft.com/office/drawing/2014/main" id="{A7F7AD3F-E01D-E223-A1E6-DED7FA398539}"/>
              </a:ext>
            </a:extLst>
          </p:cNvPr>
          <p:cNvSpPr>
            <a:spLocks noGrp="1"/>
          </p:cNvSpPr>
          <p:nvPr>
            <p:ph sz="quarter" idx="14"/>
          </p:nvPr>
        </p:nvSpPr>
        <p:spPr>
          <a:xfrm>
            <a:off x="414337" y="2041097"/>
            <a:ext cx="1834727" cy="350429"/>
          </a:xfrm>
        </p:spPr>
        <p:txBody>
          <a:bodyPr wrap="square" lIns="0" tIns="13500" rIns="0" bIns="13500" anchor="ctr" anchorCtr="0">
            <a:spAutoFit/>
          </a:bodyPr>
          <a:lstStyle/>
          <a:p>
            <a:pPr marL="622364" lvl="1" indent="-257175"/>
            <a:r>
              <a:rPr lang="en-US" sz="2100" noProof="0" dirty="0"/>
              <a:t>1 process </a:t>
            </a:r>
          </a:p>
        </p:txBody>
      </p:sp>
      <p:graphicFrame>
        <p:nvGraphicFramePr>
          <p:cNvPr id="19" name="Object 18" descr="A right headed arrow.">
            <a:extLst>
              <a:ext uri="{FF2B5EF4-FFF2-40B4-BE49-F238E27FC236}">
                <a16:creationId xmlns:a16="http://schemas.microsoft.com/office/drawing/2014/main" id="{24D43086-C00D-55C1-8C77-3EC3C9C415DC}"/>
              </a:ext>
            </a:extLst>
          </p:cNvPr>
          <p:cNvGraphicFramePr>
            <a:graphicFrameLocks noChangeAspect="1"/>
          </p:cNvGraphicFramePr>
          <p:nvPr/>
        </p:nvGraphicFramePr>
        <p:xfrm>
          <a:off x="2328569" y="2169337"/>
          <a:ext cx="358782" cy="195326"/>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9" name="Object 18" descr="A right headed arrow.">
                        <a:extLst>
                          <a:ext uri="{FF2B5EF4-FFF2-40B4-BE49-F238E27FC236}">
                            <a16:creationId xmlns:a16="http://schemas.microsoft.com/office/drawing/2014/main" id="{24D43086-C00D-55C1-8C77-3EC3C9C415DC}"/>
                          </a:ext>
                        </a:extLst>
                      </p:cNvPr>
                      <p:cNvPicPr/>
                      <p:nvPr/>
                    </p:nvPicPr>
                    <p:blipFill>
                      <a:blip r:embed="rId3"/>
                      <a:stretch>
                        <a:fillRect/>
                      </a:stretch>
                    </p:blipFill>
                    <p:spPr>
                      <a:xfrm>
                        <a:off x="2328569" y="2169337"/>
                        <a:ext cx="358782" cy="195326"/>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C4D695A8-7D83-AABA-34EF-CDF12D48148D}"/>
              </a:ext>
            </a:extLst>
          </p:cNvPr>
          <p:cNvSpPr>
            <a:spLocks noGrp="1"/>
          </p:cNvSpPr>
          <p:nvPr>
            <p:ph sz="quarter" idx="15"/>
          </p:nvPr>
        </p:nvSpPr>
        <p:spPr>
          <a:xfrm>
            <a:off x="2752569" y="2053717"/>
            <a:ext cx="2928298" cy="350429"/>
          </a:xfrm>
        </p:spPr>
        <p:txBody>
          <a:bodyPr wrap="square" lIns="0" tIns="13500" rIns="0" bIns="13500" anchor="ctr" anchorCtr="0">
            <a:spAutoFit/>
          </a:bodyPr>
          <a:lstStyle/>
          <a:p>
            <a:pPr marL="440531" lvl="1" indent="-440531">
              <a:buNone/>
            </a:pPr>
            <a:r>
              <a:rPr lang="en-US" sz="2100" noProof="0" dirty="0"/>
              <a:t>1 thread of execution</a:t>
            </a:r>
          </a:p>
        </p:txBody>
      </p:sp>
      <p:sp>
        <p:nvSpPr>
          <p:cNvPr id="14" name="Content Placeholder 13">
            <a:extLst>
              <a:ext uri="{FF2B5EF4-FFF2-40B4-BE49-F238E27FC236}">
                <a16:creationId xmlns:a16="http://schemas.microsoft.com/office/drawing/2014/main" id="{092D1A41-8D98-C1FE-4FF4-1911F9E1148E}"/>
              </a:ext>
            </a:extLst>
          </p:cNvPr>
          <p:cNvSpPr>
            <a:spLocks noGrp="1"/>
          </p:cNvSpPr>
          <p:nvPr>
            <p:ph sz="quarter" idx="16"/>
          </p:nvPr>
        </p:nvSpPr>
        <p:spPr>
          <a:xfrm>
            <a:off x="414337" y="2490302"/>
            <a:ext cx="8336240" cy="350429"/>
          </a:xfrm>
        </p:spPr>
        <p:txBody>
          <a:bodyPr wrap="square" lIns="0" tIns="13500" rIns="0" bIns="13500" anchor="ctr" anchorCtr="0">
            <a:spAutoFit/>
          </a:bodyPr>
          <a:lstStyle/>
          <a:p>
            <a:pPr marL="257175" indent="-257175"/>
            <a:r>
              <a:rPr lang="en-US" sz="2100" noProof="0" dirty="0"/>
              <a:t>Multithreaded execution:</a:t>
            </a:r>
          </a:p>
        </p:txBody>
      </p:sp>
      <p:sp>
        <p:nvSpPr>
          <p:cNvPr id="15" name="Content Placeholder 14">
            <a:extLst>
              <a:ext uri="{FF2B5EF4-FFF2-40B4-BE49-F238E27FC236}">
                <a16:creationId xmlns:a16="http://schemas.microsoft.com/office/drawing/2014/main" id="{BA09BF3C-E4C4-37F7-3114-D1E02A7B17AA}"/>
              </a:ext>
            </a:extLst>
          </p:cNvPr>
          <p:cNvSpPr>
            <a:spLocks noGrp="1"/>
          </p:cNvSpPr>
          <p:nvPr>
            <p:ph sz="quarter" idx="17"/>
          </p:nvPr>
        </p:nvSpPr>
        <p:spPr>
          <a:xfrm>
            <a:off x="420807" y="2891514"/>
            <a:ext cx="1842795" cy="350429"/>
          </a:xfrm>
        </p:spPr>
        <p:txBody>
          <a:bodyPr wrap="square" lIns="0" tIns="13500" rIns="0" bIns="13500" anchor="ctr" anchorCtr="0">
            <a:spAutoFit/>
          </a:bodyPr>
          <a:lstStyle/>
          <a:p>
            <a:pPr marL="622364" lvl="1" indent="-257175"/>
            <a:r>
              <a:rPr lang="en-US" sz="2100" noProof="0" dirty="0"/>
              <a:t>1 process </a:t>
            </a:r>
          </a:p>
        </p:txBody>
      </p:sp>
      <p:graphicFrame>
        <p:nvGraphicFramePr>
          <p:cNvPr id="20" name="Object 19" descr="A right headed arrow.">
            <a:extLst>
              <a:ext uri="{FF2B5EF4-FFF2-40B4-BE49-F238E27FC236}">
                <a16:creationId xmlns:a16="http://schemas.microsoft.com/office/drawing/2014/main" id="{787E6BCB-DDFE-6C7E-5BF8-9359492A7AED}"/>
              </a:ext>
            </a:extLst>
          </p:cNvPr>
          <p:cNvGraphicFramePr>
            <a:graphicFrameLocks noChangeAspect="1"/>
          </p:cNvGraphicFramePr>
          <p:nvPr/>
        </p:nvGraphicFramePr>
        <p:xfrm>
          <a:off x="2356470" y="2964632"/>
          <a:ext cx="358782" cy="195326"/>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20" name="Object 19" descr="A right headed arrow.">
                        <a:extLst>
                          <a:ext uri="{FF2B5EF4-FFF2-40B4-BE49-F238E27FC236}">
                            <a16:creationId xmlns:a16="http://schemas.microsoft.com/office/drawing/2014/main" id="{787E6BCB-DDFE-6C7E-5BF8-9359492A7AED}"/>
                          </a:ext>
                        </a:extLst>
                      </p:cNvPr>
                      <p:cNvPicPr/>
                      <p:nvPr/>
                    </p:nvPicPr>
                    <p:blipFill>
                      <a:blip r:embed="rId3"/>
                      <a:stretch>
                        <a:fillRect/>
                      </a:stretch>
                    </p:blipFill>
                    <p:spPr>
                      <a:xfrm>
                        <a:off x="2356470" y="2964632"/>
                        <a:ext cx="358782" cy="195326"/>
                      </a:xfrm>
                      <a:prstGeom prst="rect">
                        <a:avLst/>
                      </a:prstGeom>
                    </p:spPr>
                  </p:pic>
                </p:oleObj>
              </mc:Fallback>
            </mc:AlternateContent>
          </a:graphicData>
        </a:graphic>
      </p:graphicFrame>
      <p:sp>
        <p:nvSpPr>
          <p:cNvPr id="16" name="Content Placeholder 15">
            <a:extLst>
              <a:ext uri="{FF2B5EF4-FFF2-40B4-BE49-F238E27FC236}">
                <a16:creationId xmlns:a16="http://schemas.microsoft.com/office/drawing/2014/main" id="{FB4D0188-49BB-AD79-F5D3-33DA887A1384}"/>
              </a:ext>
            </a:extLst>
          </p:cNvPr>
          <p:cNvSpPr>
            <a:spLocks noGrp="1"/>
          </p:cNvSpPr>
          <p:nvPr>
            <p:ph sz="quarter" idx="18"/>
          </p:nvPr>
        </p:nvSpPr>
        <p:spPr>
          <a:xfrm>
            <a:off x="2799441" y="2894545"/>
            <a:ext cx="3114113" cy="350429"/>
          </a:xfrm>
        </p:spPr>
        <p:txBody>
          <a:bodyPr wrap="square" lIns="0" tIns="13500" rIns="0" bIns="13500" anchor="ctr" anchorCtr="0">
            <a:spAutoFit/>
          </a:bodyPr>
          <a:lstStyle/>
          <a:p>
            <a:pPr marL="364331" lvl="1" indent="-364331">
              <a:buNone/>
            </a:pPr>
            <a:r>
              <a:rPr lang="en-US" sz="2100" noProof="0" dirty="0"/>
              <a:t>N threads of execution</a:t>
            </a:r>
          </a:p>
        </p:txBody>
      </p:sp>
      <p:sp>
        <p:nvSpPr>
          <p:cNvPr id="18" name="Content Placeholder 17">
            <a:extLst>
              <a:ext uri="{FF2B5EF4-FFF2-40B4-BE49-F238E27FC236}">
                <a16:creationId xmlns:a16="http://schemas.microsoft.com/office/drawing/2014/main" id="{F1AD032D-71F6-ACBE-E371-080E9731DCD5}"/>
              </a:ext>
            </a:extLst>
          </p:cNvPr>
          <p:cNvSpPr>
            <a:spLocks noGrp="1"/>
          </p:cNvSpPr>
          <p:nvPr>
            <p:ph sz="quarter" idx="20"/>
          </p:nvPr>
        </p:nvSpPr>
        <p:spPr>
          <a:xfrm>
            <a:off x="414338" y="3313409"/>
            <a:ext cx="8336240" cy="1950867"/>
          </a:xfrm>
        </p:spPr>
        <p:txBody>
          <a:bodyPr wrap="square" lIns="0" tIns="13500" rIns="0" bIns="13500" anchor="ctr" anchorCtr="0">
            <a:spAutoFit/>
          </a:bodyPr>
          <a:lstStyle/>
          <a:p>
            <a:pPr marL="257175" indent="-257175">
              <a:spcBef>
                <a:spcPts val="450"/>
              </a:spcBef>
            </a:pPr>
            <a:r>
              <a:rPr lang="en-US" sz="2100" noProof="0" dirty="0"/>
              <a:t>Why allow multiple</a:t>
            </a:r>
            <a:r>
              <a:rPr lang="en-US" sz="2100" b="1" noProof="0" dirty="0"/>
              <a:t> threads</a:t>
            </a:r>
            <a:r>
              <a:rPr lang="en-US" sz="2100" noProof="0" dirty="0"/>
              <a:t> per process?</a:t>
            </a:r>
          </a:p>
          <a:p>
            <a:pPr marL="622364" lvl="1" indent="-257175"/>
            <a:r>
              <a:rPr lang="en-US" sz="2100" noProof="0" dirty="0"/>
              <a:t>Lightweight processes</a:t>
            </a:r>
          </a:p>
          <a:p>
            <a:pPr marL="922401" lvl="2" indent="-257175"/>
            <a:r>
              <a:rPr lang="en-US" sz="2100" noProof="0" dirty="0"/>
              <a:t>Allow space- and time- efficient parallelism</a:t>
            </a:r>
          </a:p>
          <a:p>
            <a:pPr marL="622364" lvl="1" indent="-257175"/>
            <a:r>
              <a:rPr lang="en-US" sz="2100" noProof="0" dirty="0"/>
              <a:t>Organized in thread groups</a:t>
            </a:r>
          </a:p>
          <a:p>
            <a:pPr marL="922401" lvl="2" indent="-257175"/>
            <a:r>
              <a:rPr lang="en-US" sz="2100" noProof="0" dirty="0"/>
              <a:t>Allow simple communication and synchronization</a:t>
            </a:r>
          </a:p>
        </p:txBody>
      </p:sp>
    </p:spTree>
    <p:extLst>
      <p:ext uri="{BB962C8B-B14F-4D97-AF65-F5344CB8AC3E}">
        <p14:creationId xmlns:p14="http://schemas.microsoft.com/office/powerpoint/2010/main" val="2882543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4C875EA-2843-2F7F-8A0C-23200C7E4C70}"/>
              </a:ext>
            </a:extLst>
          </p:cNvPr>
          <p:cNvSpPr>
            <a:spLocks noGrp="1" noChangeArrowheads="1"/>
          </p:cNvSpPr>
          <p:nvPr>
            <p:ph type="title"/>
          </p:nvPr>
        </p:nvSpPr>
        <p:spPr>
          <a:xfrm>
            <a:off x="457200" y="163513"/>
            <a:ext cx="8229600" cy="576262"/>
          </a:xfrm>
        </p:spPr>
        <p:txBody>
          <a:bodyPr/>
          <a:lstStyle/>
          <a:p>
            <a:pPr eaLnBrk="1" hangingPunct="1"/>
            <a:r>
              <a:rPr lang="en-US" altLang="en-US"/>
              <a:t>Implicit Threading</a:t>
            </a:r>
          </a:p>
        </p:txBody>
      </p:sp>
      <p:sp>
        <p:nvSpPr>
          <p:cNvPr id="30723" name="Rectangle 3">
            <a:extLst>
              <a:ext uri="{FF2B5EF4-FFF2-40B4-BE49-F238E27FC236}">
                <a16:creationId xmlns:a16="http://schemas.microsoft.com/office/drawing/2014/main" id="{19AAED74-10C6-6581-22F9-A650B4294279}"/>
              </a:ext>
            </a:extLst>
          </p:cNvPr>
          <p:cNvSpPr>
            <a:spLocks noGrp="1" noChangeArrowheads="1"/>
          </p:cNvSpPr>
          <p:nvPr>
            <p:ph type="body" idx="1"/>
          </p:nvPr>
        </p:nvSpPr>
        <p:spPr>
          <a:xfrm>
            <a:off x="806450" y="1233488"/>
            <a:ext cx="6889750" cy="4478337"/>
          </a:xfrm>
        </p:spPr>
        <p:txBody>
          <a:bodyPr/>
          <a:lstStyle/>
          <a:p>
            <a:r>
              <a:rPr lang="en-US" altLang="en-US"/>
              <a:t>Growing in popularity as numbers of threads increase, program correctness more difficult with explicit threads</a:t>
            </a:r>
          </a:p>
          <a:p>
            <a:r>
              <a:rPr lang="en-US" altLang="en-US"/>
              <a:t>Creation and management of threads done by compilers and run-time libraries rather than programmers</a:t>
            </a:r>
          </a:p>
          <a:p>
            <a:r>
              <a:rPr lang="en-US" altLang="en-US"/>
              <a:t>Three methods explored</a:t>
            </a:r>
          </a:p>
          <a:p>
            <a:pPr lvl="1"/>
            <a:r>
              <a:rPr lang="en-US" altLang="en-US"/>
              <a:t>Thread Pools</a:t>
            </a:r>
          </a:p>
          <a:p>
            <a:pPr lvl="1"/>
            <a:r>
              <a:rPr lang="en-US" altLang="en-US"/>
              <a:t>OpenMP</a:t>
            </a:r>
          </a:p>
          <a:p>
            <a:pPr lvl="1"/>
            <a:r>
              <a:rPr lang="en-US" altLang="en-US"/>
              <a:t>Grand Central Dispatch</a:t>
            </a:r>
          </a:p>
          <a:p>
            <a:r>
              <a:rPr lang="en-US" altLang="en-US"/>
              <a:t>Other methods include Microsoft Threading Building Blocks (TBB),</a:t>
            </a:r>
            <a:r>
              <a:rPr lang="en-US" altLang="en-US" b="1">
                <a:latin typeface="Courier New" panose="02070309020205020404" pitchFamily="49" charset="0"/>
                <a:cs typeface="Courier New" panose="02070309020205020404" pitchFamily="49" charset="0"/>
              </a:rPr>
              <a:t> java.util.concurrent </a:t>
            </a:r>
            <a:r>
              <a:rPr lang="en-US" altLang="en-US"/>
              <a:t>package</a:t>
            </a:r>
          </a:p>
        </p:txBody>
      </p:sp>
    </p:spTree>
    <p:extLst>
      <p:ext uri="{BB962C8B-B14F-4D97-AF65-F5344CB8AC3E}">
        <p14:creationId xmlns:p14="http://schemas.microsoft.com/office/powerpoint/2010/main" val="207102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4EDA6FF-D365-0B7D-8317-C3F197471F61}"/>
              </a:ext>
            </a:extLst>
          </p:cNvPr>
          <p:cNvSpPr>
            <a:spLocks noGrp="1" noChangeArrowheads="1"/>
          </p:cNvSpPr>
          <p:nvPr>
            <p:ph type="title"/>
          </p:nvPr>
        </p:nvSpPr>
        <p:spPr>
          <a:xfrm>
            <a:off x="457200" y="150813"/>
            <a:ext cx="8229600" cy="576262"/>
          </a:xfrm>
        </p:spPr>
        <p:txBody>
          <a:bodyPr/>
          <a:lstStyle/>
          <a:p>
            <a:pPr eaLnBrk="1" hangingPunct="1"/>
            <a:r>
              <a:rPr lang="en-US" altLang="en-US"/>
              <a:t>Thread Pools</a:t>
            </a:r>
          </a:p>
        </p:txBody>
      </p:sp>
      <p:sp>
        <p:nvSpPr>
          <p:cNvPr id="31747" name="Rectangle 3">
            <a:extLst>
              <a:ext uri="{FF2B5EF4-FFF2-40B4-BE49-F238E27FC236}">
                <a16:creationId xmlns:a16="http://schemas.microsoft.com/office/drawing/2014/main" id="{D0E6F3B5-305B-3843-29BB-9F977A28A70A}"/>
              </a:ext>
            </a:extLst>
          </p:cNvPr>
          <p:cNvSpPr>
            <a:spLocks noGrp="1" noChangeArrowheads="1"/>
          </p:cNvSpPr>
          <p:nvPr>
            <p:ph type="body" idx="1"/>
          </p:nvPr>
        </p:nvSpPr>
        <p:spPr>
          <a:xfrm>
            <a:off x="869950" y="1081088"/>
            <a:ext cx="6889750" cy="4478337"/>
          </a:xfrm>
        </p:spPr>
        <p:txBody>
          <a:bodyPr/>
          <a:lstStyle/>
          <a:p>
            <a:r>
              <a:rPr lang="en-US" altLang="en-US"/>
              <a:t>Create a number of threads in a pool where they await work</a:t>
            </a:r>
          </a:p>
          <a:p>
            <a:r>
              <a:rPr lang="en-US" altLang="en-US"/>
              <a:t>Advantages:</a:t>
            </a:r>
          </a:p>
          <a:p>
            <a:pPr lvl="1"/>
            <a:r>
              <a:rPr lang="en-US" altLang="en-US"/>
              <a:t>Usually slightly faster to service a request with an existing thread than create a new thread</a:t>
            </a:r>
          </a:p>
          <a:p>
            <a:pPr lvl="1"/>
            <a:r>
              <a:rPr lang="en-US" altLang="en-US"/>
              <a:t>Allows the number of threads in the application(s) to be bound to the size of the pool</a:t>
            </a:r>
          </a:p>
          <a:p>
            <a:pPr lvl="1"/>
            <a:r>
              <a:rPr lang="en-US" altLang="en-US"/>
              <a:t>Separating task to be performed from mechanics of creating task allows different strategies for running task</a:t>
            </a:r>
          </a:p>
          <a:p>
            <a:pPr lvl="2"/>
            <a:r>
              <a:rPr lang="en-US" altLang="en-US"/>
              <a:t>i.e.Tasks could be scheduled to run periodically</a:t>
            </a:r>
          </a:p>
          <a:p>
            <a:r>
              <a:rPr lang="en-US" altLang="en-US"/>
              <a:t>Windows API supports thread pools:</a:t>
            </a:r>
          </a:p>
        </p:txBody>
      </p:sp>
      <p:pic>
        <p:nvPicPr>
          <p:cNvPr id="31748" name="Picture 1" descr="Screen Shot 2012-12-04 at 9.17.42 PM.png">
            <a:extLst>
              <a:ext uri="{FF2B5EF4-FFF2-40B4-BE49-F238E27FC236}">
                <a16:creationId xmlns:a16="http://schemas.microsoft.com/office/drawing/2014/main" id="{A3B23506-6AB0-08DC-E2E4-3B5F7F1398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1288" y="4743450"/>
            <a:ext cx="64389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887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2EF8182-45F3-C4C5-8D6E-350EEC8EA72B}"/>
              </a:ext>
            </a:extLst>
          </p:cNvPr>
          <p:cNvSpPr>
            <a:spLocks noGrp="1" noChangeArrowheads="1"/>
          </p:cNvSpPr>
          <p:nvPr>
            <p:ph type="title"/>
          </p:nvPr>
        </p:nvSpPr>
        <p:spPr>
          <a:xfrm>
            <a:off x="457200" y="138113"/>
            <a:ext cx="8229600" cy="576262"/>
          </a:xfrm>
        </p:spPr>
        <p:txBody>
          <a:bodyPr/>
          <a:lstStyle/>
          <a:p>
            <a:pPr eaLnBrk="1" hangingPunct="1"/>
            <a:r>
              <a:rPr lang="en-US" altLang="en-US"/>
              <a:t>OpenMP</a:t>
            </a:r>
          </a:p>
        </p:txBody>
      </p:sp>
      <p:sp>
        <p:nvSpPr>
          <p:cNvPr id="32771" name="Rectangle 3">
            <a:extLst>
              <a:ext uri="{FF2B5EF4-FFF2-40B4-BE49-F238E27FC236}">
                <a16:creationId xmlns:a16="http://schemas.microsoft.com/office/drawing/2014/main" id="{E440FDA4-0DBB-078E-910A-D7AB43835FB5}"/>
              </a:ext>
            </a:extLst>
          </p:cNvPr>
          <p:cNvSpPr>
            <a:spLocks noGrp="1" noChangeArrowheads="1"/>
          </p:cNvSpPr>
          <p:nvPr>
            <p:ph type="body" idx="1"/>
          </p:nvPr>
        </p:nvSpPr>
        <p:spPr>
          <a:xfrm>
            <a:off x="806450" y="992188"/>
            <a:ext cx="3560763" cy="4478337"/>
          </a:xfrm>
        </p:spPr>
        <p:txBody>
          <a:bodyPr/>
          <a:lstStyle/>
          <a:p>
            <a:r>
              <a:rPr lang="en-US" altLang="en-US" sz="1600"/>
              <a:t>Set of compiler directives and an API for C, C++, FORTRAN </a:t>
            </a:r>
          </a:p>
          <a:p>
            <a:r>
              <a:rPr lang="en-US" altLang="en-US" sz="1600"/>
              <a:t>Provides support for parallel programming in shared-memory environments</a:t>
            </a:r>
          </a:p>
          <a:p>
            <a:r>
              <a:rPr lang="en-US" altLang="en-US" sz="1600"/>
              <a:t>Identifies </a:t>
            </a:r>
            <a:r>
              <a:rPr lang="en-US" altLang="en-US" sz="1600" b="1">
                <a:solidFill>
                  <a:srgbClr val="3366FF"/>
                </a:solidFill>
              </a:rPr>
              <a:t>parallel regions </a:t>
            </a:r>
            <a:r>
              <a:rPr lang="en-US" altLang="en-US" sz="1600"/>
              <a:t>– blocks of code that can run in parallel</a:t>
            </a:r>
          </a:p>
          <a:p>
            <a:pPr>
              <a:buFont typeface="Monotype Sorts" pitchFamily="-84" charset="2"/>
              <a:buNone/>
            </a:pPr>
            <a:r>
              <a:rPr lang="en-US" altLang="en-US" sz="1600" b="1">
                <a:latin typeface="Courier New" panose="02070309020205020404" pitchFamily="49" charset="0"/>
                <a:cs typeface="Courier New" panose="02070309020205020404" pitchFamily="49" charset="0"/>
              </a:rPr>
              <a:t>#pragma omp parallel </a:t>
            </a:r>
          </a:p>
          <a:p>
            <a:pPr>
              <a:buFont typeface="Monotype Sorts" pitchFamily="-84" charset="2"/>
              <a:buNone/>
            </a:pPr>
            <a:r>
              <a:rPr lang="en-US" altLang="en-US" sz="1600"/>
              <a:t>Create as many threads as there are cores</a:t>
            </a:r>
          </a:p>
          <a:p>
            <a:pPr>
              <a:buFont typeface="Monotype Sorts" pitchFamily="-84" charset="2"/>
              <a:buNone/>
            </a:pPr>
            <a:r>
              <a:rPr lang="da-DK" altLang="en-US" sz="1600" b="1">
                <a:latin typeface="Courier New" panose="02070309020205020404" pitchFamily="49" charset="0"/>
                <a:cs typeface="Courier New" panose="02070309020205020404" pitchFamily="49" charset="0"/>
              </a:rPr>
              <a:t>#pragma omp parallel for for(i=0;i&lt;N;i++) { </a:t>
            </a:r>
          </a:p>
          <a:p>
            <a:pPr>
              <a:buFont typeface="Monotype Sorts" pitchFamily="-84" charset="2"/>
              <a:buNone/>
            </a:pPr>
            <a:r>
              <a:rPr lang="da-DK" altLang="en-US" sz="1600" b="1">
                <a:latin typeface="Courier New" panose="02070309020205020404" pitchFamily="49" charset="0"/>
                <a:cs typeface="Courier New" panose="02070309020205020404" pitchFamily="49" charset="0"/>
              </a:rPr>
              <a:t>    c[i] = a[i] + b[i]; </a:t>
            </a:r>
          </a:p>
          <a:p>
            <a:pPr>
              <a:buFont typeface="Monotype Sorts" pitchFamily="-84" charset="2"/>
              <a:buNone/>
            </a:pPr>
            <a:r>
              <a:rPr lang="da-DK" altLang="en-US" sz="1600" b="1">
                <a:latin typeface="Courier New" panose="02070309020205020404" pitchFamily="49" charset="0"/>
                <a:cs typeface="Courier New" panose="02070309020205020404" pitchFamily="49" charset="0"/>
              </a:rPr>
              <a:t>} </a:t>
            </a:r>
          </a:p>
          <a:p>
            <a:pPr>
              <a:buFont typeface="Monotype Sorts" pitchFamily="-84" charset="2"/>
              <a:buNone/>
            </a:pPr>
            <a:r>
              <a:rPr lang="en-US" altLang="en-US" sz="1600"/>
              <a:t>Run for loop in parallel</a:t>
            </a:r>
          </a:p>
          <a:p>
            <a:endParaRPr lang="en-US" altLang="en-US"/>
          </a:p>
        </p:txBody>
      </p:sp>
      <p:pic>
        <p:nvPicPr>
          <p:cNvPr id="32772" name="Picture 2">
            <a:extLst>
              <a:ext uri="{FF2B5EF4-FFF2-40B4-BE49-F238E27FC236}">
                <a16:creationId xmlns:a16="http://schemas.microsoft.com/office/drawing/2014/main" id="{06E8CCF1-830C-55BD-DFDE-474AAADCDC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473200"/>
            <a:ext cx="44831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9844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D3E89C4-24C4-F564-E4B5-42F25562DC36}"/>
              </a:ext>
            </a:extLst>
          </p:cNvPr>
          <p:cNvSpPr>
            <a:spLocks noGrp="1" noChangeArrowheads="1"/>
          </p:cNvSpPr>
          <p:nvPr>
            <p:ph type="title"/>
          </p:nvPr>
        </p:nvSpPr>
        <p:spPr>
          <a:xfrm>
            <a:off x="457200" y="138113"/>
            <a:ext cx="8229600" cy="576262"/>
          </a:xfrm>
        </p:spPr>
        <p:txBody>
          <a:bodyPr/>
          <a:lstStyle/>
          <a:p>
            <a:pPr eaLnBrk="1" hangingPunct="1"/>
            <a:r>
              <a:rPr lang="en-US" altLang="en-US"/>
              <a:t>Grand Central Dispatch</a:t>
            </a:r>
          </a:p>
        </p:txBody>
      </p:sp>
      <p:sp>
        <p:nvSpPr>
          <p:cNvPr id="33795" name="Rectangle 3">
            <a:extLst>
              <a:ext uri="{FF2B5EF4-FFF2-40B4-BE49-F238E27FC236}">
                <a16:creationId xmlns:a16="http://schemas.microsoft.com/office/drawing/2014/main" id="{3DC26CEE-4247-2752-2A19-0585981E85C7}"/>
              </a:ext>
            </a:extLst>
          </p:cNvPr>
          <p:cNvSpPr>
            <a:spLocks noGrp="1" noChangeArrowheads="1"/>
          </p:cNvSpPr>
          <p:nvPr>
            <p:ph type="body" idx="1"/>
          </p:nvPr>
        </p:nvSpPr>
        <p:spPr>
          <a:xfrm>
            <a:off x="928688" y="1187450"/>
            <a:ext cx="7224712" cy="4478338"/>
          </a:xfrm>
        </p:spPr>
        <p:txBody>
          <a:bodyPr/>
          <a:lstStyle/>
          <a:p>
            <a:r>
              <a:rPr lang="en-US" altLang="en-US"/>
              <a:t>Apple technology for Mac OS X and iOS operating systems</a:t>
            </a:r>
          </a:p>
          <a:p>
            <a:r>
              <a:rPr lang="en-US" altLang="en-US"/>
              <a:t>Extensions to C, C++ languages, API, and run-time library</a:t>
            </a:r>
          </a:p>
          <a:p>
            <a:r>
              <a:rPr lang="en-US" altLang="en-US"/>
              <a:t>Allows identification of parallel sections</a:t>
            </a:r>
          </a:p>
          <a:p>
            <a:r>
              <a:rPr lang="en-US" altLang="en-US"/>
              <a:t>Manages most of the details of threading</a:t>
            </a:r>
          </a:p>
          <a:p>
            <a:r>
              <a:rPr lang="en-US" altLang="en-US"/>
              <a:t>Block is in “^{ }” -   </a:t>
            </a:r>
            <a:r>
              <a:rPr lang="ro-RO" altLang="en-US" b="1">
                <a:latin typeface="Courier New" panose="02070309020205020404" pitchFamily="49" charset="0"/>
                <a:cs typeface="Courier New" panose="02070309020205020404" pitchFamily="49" charset="0"/>
              </a:rPr>
              <a:t>ˆ{ printf("I am a block"); } </a:t>
            </a:r>
            <a:endParaRPr lang="en-US" altLang="en-US"/>
          </a:p>
          <a:p>
            <a:r>
              <a:rPr lang="en-US" altLang="en-US"/>
              <a:t>Blocks placed in dispatch queue</a:t>
            </a:r>
          </a:p>
          <a:p>
            <a:pPr lvl="1"/>
            <a:r>
              <a:rPr lang="en-US" altLang="en-US"/>
              <a:t>Assigned to available thread in thread pool when removed from queue</a:t>
            </a:r>
          </a:p>
        </p:txBody>
      </p:sp>
    </p:spTree>
    <p:extLst>
      <p:ext uri="{BB962C8B-B14F-4D97-AF65-F5344CB8AC3E}">
        <p14:creationId xmlns:p14="http://schemas.microsoft.com/office/powerpoint/2010/main" val="373005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403880" y="256565"/>
            <a:ext cx="8336240" cy="519706"/>
          </a:xfrm>
        </p:spPr>
        <p:txBody>
          <a:bodyPr wrap="square" lIns="0" tIns="13500" rIns="0" bIns="13500" anchor="ctr" anchorCtr="0">
            <a:spAutoFit/>
          </a:bodyPr>
          <a:lstStyle/>
          <a:p>
            <a:r>
              <a:rPr lang="en-US" sz="3200" noProof="0" dirty="0"/>
              <a:t>Threads: Issues</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403879" y="1173346"/>
            <a:ext cx="8336241" cy="4033489"/>
          </a:xfrm>
        </p:spPr>
        <p:txBody>
          <a:bodyPr wrap="square" lIns="0" tIns="13500" rIns="0" bIns="13500" anchor="ctr" anchorCtr="0">
            <a:spAutoFit/>
          </a:bodyPr>
          <a:lstStyle/>
          <a:p>
            <a:pPr marL="257175" indent="-257175">
              <a:spcBef>
                <a:spcPts val="450"/>
              </a:spcBef>
            </a:pPr>
            <a:r>
              <a:rPr lang="en-US" altLang="en-US" sz="1950" noProof="0" dirty="0">
                <a:latin typeface="Arial" panose="020B0604020202020204" pitchFamily="34" charset="0"/>
                <a:cs typeface="Arial" panose="020B0604020202020204" pitchFamily="34" charset="0"/>
              </a:rPr>
              <a:t>Does the </a:t>
            </a:r>
            <a:r>
              <a:rPr lang="en-US" altLang="en-US" sz="1950" spc="-263" noProof="0" dirty="0">
                <a:latin typeface="Arial" panose="020B0604020202020204" pitchFamily="34" charset="0"/>
                <a:cs typeface="Arial" panose="020B0604020202020204" pitchFamily="34" charset="0"/>
              </a:rPr>
              <a:t>O </a:t>
            </a:r>
            <a:r>
              <a:rPr lang="en-US" altLang="en-US" sz="1950" noProof="0" dirty="0">
                <a:latin typeface="Arial" panose="020B0604020202020204" pitchFamily="34" charset="0"/>
                <a:cs typeface="Arial" panose="020B0604020202020204" pitchFamily="34" charset="0"/>
              </a:rPr>
              <a:t>S keep track of threads?</a:t>
            </a:r>
          </a:p>
          <a:p>
            <a:pPr marL="622364" lvl="1" indent="-257175"/>
            <a:r>
              <a:rPr lang="en-US" altLang="en-US" sz="1950" noProof="0" dirty="0">
                <a:latin typeface="Arial" panose="020B0604020202020204" pitchFamily="34" charset="0"/>
                <a:cs typeface="Arial" panose="020B0604020202020204" pitchFamily="34" charset="0"/>
              </a:rPr>
              <a:t>Kernel threads v</a:t>
            </a:r>
            <a:r>
              <a:rPr lang="en-US" altLang="en-US" sz="100" noProof="0" dirty="0">
                <a:latin typeface="Arial" panose="020B0604020202020204" pitchFamily="34" charset="0"/>
                <a:cs typeface="Arial" panose="020B0604020202020204" pitchFamily="34" charset="0"/>
              </a:rPr>
              <a:t>er</a:t>
            </a:r>
            <a:r>
              <a:rPr lang="en-US" altLang="en-US" sz="1950" noProof="0" dirty="0">
                <a:latin typeface="Arial" panose="020B0604020202020204" pitchFamily="34" charset="0"/>
                <a:cs typeface="Arial" panose="020B0604020202020204" pitchFamily="34" charset="0"/>
              </a:rPr>
              <a:t>s</a:t>
            </a:r>
            <a:r>
              <a:rPr lang="en-US" altLang="en-US" sz="100" noProof="0" dirty="0">
                <a:latin typeface="Arial" panose="020B0604020202020204" pitchFamily="34" charset="0"/>
                <a:cs typeface="Arial" panose="020B0604020202020204" pitchFamily="34" charset="0"/>
              </a:rPr>
              <a:t>us</a:t>
            </a:r>
            <a:r>
              <a:rPr lang="en-US" altLang="en-US" sz="1950" noProof="0" dirty="0">
                <a:latin typeface="Arial" panose="020B0604020202020204" pitchFamily="34" charset="0"/>
                <a:cs typeface="Arial" panose="020B0604020202020204" pitchFamily="34" charset="0"/>
              </a:rPr>
              <a:t>. user threads</a:t>
            </a:r>
          </a:p>
          <a:p>
            <a:pPr marL="257175" indent="-257175">
              <a:spcBef>
                <a:spcPts val="450"/>
              </a:spcBef>
            </a:pPr>
            <a:r>
              <a:rPr lang="en-US" altLang="en-US" sz="1950" noProof="0" dirty="0">
                <a:latin typeface="Arial" panose="020B0604020202020204" pitchFamily="34" charset="0"/>
                <a:cs typeface="Arial" panose="020B0604020202020204" pitchFamily="34" charset="0"/>
              </a:rPr>
              <a:t>What to do on fork? </a:t>
            </a:r>
          </a:p>
          <a:p>
            <a:pPr marL="622364" lvl="1" indent="-257175"/>
            <a:r>
              <a:rPr lang="en-US" altLang="en-US" sz="1950" noProof="0" dirty="0">
                <a:latin typeface="Arial" panose="020B0604020202020204" pitchFamily="34" charset="0"/>
                <a:cs typeface="Arial" panose="020B0604020202020204" pitchFamily="34" charset="0"/>
              </a:rPr>
              <a:t>Clone all threads v</a:t>
            </a:r>
            <a:r>
              <a:rPr lang="en-US" altLang="en-US" sz="100" noProof="0" dirty="0">
                <a:latin typeface="Arial" panose="020B0604020202020204" pitchFamily="34" charset="0"/>
                <a:cs typeface="Arial" panose="020B0604020202020204" pitchFamily="34" charset="0"/>
              </a:rPr>
              <a:t>er</a:t>
            </a:r>
            <a:r>
              <a:rPr lang="en-US" altLang="en-US" sz="1950" noProof="0" dirty="0">
                <a:latin typeface="Arial" panose="020B0604020202020204" pitchFamily="34" charset="0"/>
                <a:cs typeface="Arial" panose="020B0604020202020204" pitchFamily="34" charset="0"/>
              </a:rPr>
              <a:t>s</a:t>
            </a:r>
            <a:r>
              <a:rPr lang="en-US" altLang="en-US" sz="100" noProof="0" dirty="0">
                <a:latin typeface="Arial" panose="020B0604020202020204" pitchFamily="34" charset="0"/>
                <a:cs typeface="Arial" panose="020B0604020202020204" pitchFamily="34" charset="0"/>
              </a:rPr>
              <a:t>us</a:t>
            </a:r>
            <a:r>
              <a:rPr lang="en-US" altLang="en-US" sz="1950" noProof="0" dirty="0">
                <a:latin typeface="Arial" panose="020B0604020202020204" pitchFamily="34" charset="0"/>
                <a:cs typeface="Arial" panose="020B0604020202020204" pitchFamily="34" charset="0"/>
              </a:rPr>
              <a:t>. calling thread</a:t>
            </a:r>
          </a:p>
          <a:p>
            <a:pPr marL="622364" lvl="1" indent="-257175"/>
            <a:r>
              <a:rPr lang="en-US" altLang="en-US" sz="1950" noProof="0" dirty="0">
                <a:latin typeface="Arial" panose="020B0604020202020204" pitchFamily="34" charset="0"/>
                <a:cs typeface="Arial" panose="020B0604020202020204" pitchFamily="34" charset="0"/>
              </a:rPr>
              <a:t>What if a thread is currently blocking on a systems call?</a:t>
            </a:r>
          </a:p>
          <a:p>
            <a:pPr marL="257175" indent="-257175">
              <a:spcBef>
                <a:spcPts val="450"/>
              </a:spcBef>
            </a:pPr>
            <a:r>
              <a:rPr lang="en-US" altLang="en-US" sz="1950" noProof="0" dirty="0">
                <a:latin typeface="Arial" panose="020B0604020202020204" pitchFamily="34" charset="0"/>
                <a:cs typeface="Arial" panose="020B0604020202020204" pitchFamily="34" charset="0"/>
              </a:rPr>
              <a:t>What to do with signals?</a:t>
            </a:r>
          </a:p>
          <a:p>
            <a:pPr marL="622364" lvl="1" indent="-257175"/>
            <a:r>
              <a:rPr lang="en-US" altLang="en-US" sz="1950" noProof="0" dirty="0">
                <a:latin typeface="Arial" panose="020B0604020202020204" pitchFamily="34" charset="0"/>
                <a:cs typeface="Arial" panose="020B0604020202020204" pitchFamily="34" charset="0"/>
              </a:rPr>
              <a:t>Send signal to all threads v</a:t>
            </a:r>
            <a:r>
              <a:rPr lang="en-US" altLang="en-US" sz="100" noProof="0" dirty="0">
                <a:latin typeface="Arial" panose="020B0604020202020204" pitchFamily="34" charset="0"/>
                <a:cs typeface="Arial" panose="020B0604020202020204" pitchFamily="34" charset="0"/>
              </a:rPr>
              <a:t>er</a:t>
            </a:r>
            <a:r>
              <a:rPr lang="en-US" altLang="en-US" sz="1950" noProof="0" dirty="0">
                <a:latin typeface="Arial" panose="020B0604020202020204" pitchFamily="34" charset="0"/>
                <a:cs typeface="Arial" panose="020B0604020202020204" pitchFamily="34" charset="0"/>
              </a:rPr>
              <a:t>s</a:t>
            </a:r>
            <a:r>
              <a:rPr lang="en-US" altLang="en-US" sz="100" noProof="0" dirty="0">
                <a:latin typeface="Arial" panose="020B0604020202020204" pitchFamily="34" charset="0"/>
                <a:cs typeface="Arial" panose="020B0604020202020204" pitchFamily="34" charset="0"/>
              </a:rPr>
              <a:t>us</a:t>
            </a:r>
            <a:r>
              <a:rPr lang="en-US" altLang="en-US" sz="1950" noProof="0" dirty="0">
                <a:latin typeface="Arial" panose="020B0604020202020204" pitchFamily="34" charset="0"/>
                <a:cs typeface="Arial" panose="020B0604020202020204" pitchFamily="34" charset="0"/>
              </a:rPr>
              <a:t>. single thread</a:t>
            </a:r>
          </a:p>
          <a:p>
            <a:pPr marL="622364" lvl="1" indent="-257175"/>
            <a:r>
              <a:rPr lang="en-US" altLang="en-US" sz="1950" noProof="0" dirty="0">
                <a:latin typeface="Arial" panose="020B0604020202020204" pitchFamily="34" charset="0"/>
                <a:cs typeface="Arial" panose="020B0604020202020204" pitchFamily="34" charset="0"/>
              </a:rPr>
              <a:t>Per-process or per-thread signal handlers</a:t>
            </a:r>
          </a:p>
          <a:p>
            <a:pPr marL="257175" indent="-257175">
              <a:spcBef>
                <a:spcPts val="450"/>
              </a:spcBef>
            </a:pPr>
            <a:r>
              <a:rPr lang="en-US" altLang="en-US" sz="1950" noProof="0" dirty="0">
                <a:latin typeface="Arial" panose="020B0604020202020204" pitchFamily="34" charset="0"/>
                <a:cs typeface="Arial" panose="020B0604020202020204" pitchFamily="34" charset="0"/>
              </a:rPr>
              <a:t>Where to store per-thread variables?</a:t>
            </a:r>
          </a:p>
          <a:p>
            <a:pPr marL="257175" indent="-257175">
              <a:spcBef>
                <a:spcPts val="450"/>
              </a:spcBef>
            </a:pPr>
            <a:r>
              <a:rPr lang="en-US" altLang="en-US" sz="1950" noProof="0" dirty="0">
                <a:latin typeface="Arial" panose="020B0604020202020204" pitchFamily="34" charset="0"/>
                <a:cs typeface="Arial" panose="020B0604020202020204" pitchFamily="34" charset="0"/>
              </a:rPr>
              <a:t>Does sharing come at a cost?</a:t>
            </a:r>
          </a:p>
          <a:p>
            <a:pPr marL="257175" indent="-257175">
              <a:spcBef>
                <a:spcPts val="450"/>
              </a:spcBef>
            </a:pPr>
            <a:r>
              <a:rPr lang="en-US" altLang="en-US" sz="1950" noProof="0" dirty="0">
                <a:latin typeface="Arial" panose="020B0604020202020204" pitchFamily="34" charset="0"/>
                <a:cs typeface="Arial" panose="020B0604020202020204" pitchFamily="34" charset="0"/>
              </a:rPr>
              <a:t>Are threads required inside an operating system?</a:t>
            </a:r>
          </a:p>
        </p:txBody>
      </p:sp>
    </p:spTree>
    <p:extLst>
      <p:ext uri="{BB962C8B-B14F-4D97-AF65-F5344CB8AC3E}">
        <p14:creationId xmlns:p14="http://schemas.microsoft.com/office/powerpoint/2010/main" val="2459146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E2D3E51-9C93-9AA0-2622-860F20C32E46}"/>
              </a:ext>
            </a:extLst>
          </p:cNvPr>
          <p:cNvSpPr>
            <a:spLocks noGrp="1" noChangeArrowheads="1"/>
          </p:cNvSpPr>
          <p:nvPr>
            <p:ph type="title"/>
          </p:nvPr>
        </p:nvSpPr>
        <p:spPr>
          <a:xfrm>
            <a:off x="1081088" y="188913"/>
            <a:ext cx="7605712" cy="576262"/>
          </a:xfrm>
        </p:spPr>
        <p:txBody>
          <a:bodyPr/>
          <a:lstStyle/>
          <a:p>
            <a:pPr eaLnBrk="1" hangingPunct="1"/>
            <a:r>
              <a:rPr lang="en-US" altLang="en-US"/>
              <a:t>Thread Cancellation</a:t>
            </a:r>
          </a:p>
        </p:txBody>
      </p:sp>
      <p:sp>
        <p:nvSpPr>
          <p:cNvPr id="39939" name="Rectangle 3">
            <a:extLst>
              <a:ext uri="{FF2B5EF4-FFF2-40B4-BE49-F238E27FC236}">
                <a16:creationId xmlns:a16="http://schemas.microsoft.com/office/drawing/2014/main" id="{26F1676A-6EF7-3A88-3975-C1D7FFB229F7}"/>
              </a:ext>
            </a:extLst>
          </p:cNvPr>
          <p:cNvSpPr>
            <a:spLocks noGrp="1" noChangeArrowheads="1"/>
          </p:cNvSpPr>
          <p:nvPr>
            <p:ph type="body" idx="1"/>
          </p:nvPr>
        </p:nvSpPr>
        <p:spPr>
          <a:xfrm>
            <a:off x="887413" y="1146175"/>
            <a:ext cx="7405687" cy="4430713"/>
          </a:xfrm>
        </p:spPr>
        <p:txBody>
          <a:bodyPr/>
          <a:lstStyle/>
          <a:p>
            <a:r>
              <a:rPr lang="en-US" altLang="en-US"/>
              <a:t>Terminating a thread before it has finished</a:t>
            </a:r>
          </a:p>
          <a:p>
            <a:r>
              <a:rPr lang="en-US" altLang="en-US"/>
              <a:t>Thread to be canceled is </a:t>
            </a:r>
            <a:r>
              <a:rPr lang="en-US" altLang="en-US" b="1">
                <a:solidFill>
                  <a:srgbClr val="3366FF"/>
                </a:solidFill>
              </a:rPr>
              <a:t>target thread</a:t>
            </a:r>
            <a:endParaRPr lang="en-US" altLang="en-US"/>
          </a:p>
          <a:p>
            <a:r>
              <a:rPr lang="en-US" altLang="en-US"/>
              <a:t>Two general approaches:</a:t>
            </a:r>
          </a:p>
          <a:p>
            <a:pPr lvl="1"/>
            <a:r>
              <a:rPr lang="en-US" altLang="en-US" b="1"/>
              <a:t>Asynchronous cancellation</a:t>
            </a:r>
            <a:r>
              <a:rPr lang="en-US" altLang="en-US"/>
              <a:t> terminates the target thread immediately</a:t>
            </a:r>
          </a:p>
          <a:p>
            <a:pPr lvl="1"/>
            <a:r>
              <a:rPr lang="en-US" altLang="en-US" b="1"/>
              <a:t>Deferred cancellation</a:t>
            </a:r>
            <a:r>
              <a:rPr lang="en-US" altLang="en-US"/>
              <a:t> allows the target thread to periodically check if it should be cancelled</a:t>
            </a:r>
          </a:p>
          <a:p>
            <a:r>
              <a:rPr lang="en-US" altLang="en-US"/>
              <a:t>Pthread code to create and cancel a thread:</a:t>
            </a:r>
          </a:p>
          <a:p>
            <a:pPr>
              <a:buFont typeface="Monotype Sorts" pitchFamily="-84" charset="2"/>
              <a:buNone/>
            </a:pPr>
            <a:endParaRPr lang="en-US" altLang="en-US"/>
          </a:p>
          <a:p>
            <a:pPr lvl="1"/>
            <a:endParaRPr lang="en-US" altLang="en-US"/>
          </a:p>
        </p:txBody>
      </p:sp>
      <p:pic>
        <p:nvPicPr>
          <p:cNvPr id="39940" name="Picture 1">
            <a:extLst>
              <a:ext uri="{FF2B5EF4-FFF2-40B4-BE49-F238E27FC236}">
                <a16:creationId xmlns:a16="http://schemas.microsoft.com/office/drawing/2014/main" id="{B53CAF2C-5F91-04B2-8EAC-7CE50778A2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8550" y="4017963"/>
            <a:ext cx="38782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080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4309D-D4E2-B879-0405-A5D68C73E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08135-D312-495E-F06F-57D6B9BED43B}"/>
              </a:ext>
            </a:extLst>
          </p:cNvPr>
          <p:cNvSpPr>
            <a:spLocks noGrp="1"/>
          </p:cNvSpPr>
          <p:nvPr>
            <p:ph type="title"/>
          </p:nvPr>
        </p:nvSpPr>
        <p:spPr>
          <a:xfrm>
            <a:off x="439948" y="221576"/>
            <a:ext cx="8272252" cy="590349"/>
          </a:xfrm>
        </p:spPr>
        <p:txBody>
          <a:bodyPr wrap="square" lIns="0" tIns="18000" rIns="0" bIns="18000" anchor="ctr">
            <a:spAutoFit/>
          </a:bodyPr>
          <a:lstStyle/>
          <a:p>
            <a:r>
              <a:rPr lang="en-US" dirty="0"/>
              <a:t>Modern Operating Systems</a:t>
            </a:r>
          </a:p>
        </p:txBody>
      </p:sp>
      <p:sp>
        <p:nvSpPr>
          <p:cNvPr id="3" name="Content Placeholder 2">
            <a:extLst>
              <a:ext uri="{FF2B5EF4-FFF2-40B4-BE49-F238E27FC236}">
                <a16:creationId xmlns:a16="http://schemas.microsoft.com/office/drawing/2014/main" id="{BAED1E6F-8B68-4BB6-6FB3-F6EBCA4C3956}"/>
              </a:ext>
            </a:extLst>
          </p:cNvPr>
          <p:cNvSpPr>
            <a:spLocks noGrp="1"/>
          </p:cNvSpPr>
          <p:nvPr>
            <p:ph type="body" idx="1"/>
          </p:nvPr>
        </p:nvSpPr>
        <p:spPr>
          <a:xfrm>
            <a:off x="439948" y="995698"/>
            <a:ext cx="8272252" cy="344128"/>
          </a:xfrm>
        </p:spPr>
        <p:txBody>
          <a:bodyPr wrap="square" lIns="0" tIns="18000" rIns="0" bIns="18000" anchor="ctr">
            <a:spAutoFit/>
          </a:bodyPr>
          <a:lstStyle/>
          <a:p>
            <a:r>
              <a:rPr lang="en-US" dirty="0"/>
              <a:t>Fifth Edition</a:t>
            </a:r>
          </a:p>
        </p:txBody>
      </p:sp>
      <p:pic>
        <p:nvPicPr>
          <p:cNvPr id="15" name="Picture 14" descr="Front Cover: Modern Operating Systems Fifth Edition by Tanenbaum, Bos&#10;">
            <a:extLst>
              <a:ext uri="{FF2B5EF4-FFF2-40B4-BE49-F238E27FC236}">
                <a16:creationId xmlns:a16="http://schemas.microsoft.com/office/drawing/2014/main" id="{46674D1C-4831-73A5-B039-E963CFA32D94}"/>
              </a:ext>
            </a:extLst>
          </p:cNvPr>
          <p:cNvPicPr>
            <a:picLocks noChangeAspect="1"/>
          </p:cNvPicPr>
          <p:nvPr/>
        </p:nvPicPr>
        <p:blipFill>
          <a:blip r:embed="rId3"/>
          <a:stretch>
            <a:fillRect/>
          </a:stretch>
        </p:blipFill>
        <p:spPr>
          <a:xfrm>
            <a:off x="455902" y="1501693"/>
            <a:ext cx="3743163" cy="4841160"/>
          </a:xfrm>
          <a:prstGeom prst="rect">
            <a:avLst/>
          </a:prstGeom>
        </p:spPr>
      </p:pic>
      <p:sp>
        <p:nvSpPr>
          <p:cNvPr id="5" name="Content Placeholder 4">
            <a:extLst>
              <a:ext uri="{FF2B5EF4-FFF2-40B4-BE49-F238E27FC236}">
                <a16:creationId xmlns:a16="http://schemas.microsoft.com/office/drawing/2014/main" id="{2F55B5B4-9A69-EC48-403E-183EB82ABED9}"/>
              </a:ext>
            </a:extLst>
          </p:cNvPr>
          <p:cNvSpPr>
            <a:spLocks noGrp="1"/>
          </p:cNvSpPr>
          <p:nvPr>
            <p:ph sz="quarter" idx="14"/>
          </p:nvPr>
        </p:nvSpPr>
        <p:spPr>
          <a:xfrm>
            <a:off x="4572000" y="3384175"/>
            <a:ext cx="4100332" cy="498016"/>
          </a:xfrm>
        </p:spPr>
        <p:txBody>
          <a:bodyPr wrap="square" lIns="0" tIns="18000" rIns="0" bIns="18000" anchor="ctr">
            <a:spAutoFit/>
          </a:bodyPr>
          <a:lstStyle/>
          <a:p>
            <a:pPr indent="-101600"/>
            <a:r>
              <a:rPr lang="en-US" dirty="0"/>
              <a:t>End of Threads Lecture</a:t>
            </a:r>
          </a:p>
        </p:txBody>
      </p:sp>
      <p:pic>
        <p:nvPicPr>
          <p:cNvPr id="13" name="Picture 12" descr="Pearson Logo">
            <a:extLst>
              <a:ext uri="{FF2B5EF4-FFF2-40B4-BE49-F238E27FC236}">
                <a16:creationId xmlns:a16="http://schemas.microsoft.com/office/drawing/2014/main" id="{DE6A81D2-304D-7D2F-B7AF-E9FC16703185}"/>
              </a:ext>
            </a:extLst>
          </p:cNvPr>
          <p:cNvPicPr>
            <a:picLocks noChangeAspect="1"/>
          </p:cNvPicPr>
          <p:nvPr/>
        </p:nvPicPr>
        <p:blipFill>
          <a:blip r:embed="rId4"/>
          <a:stretch>
            <a:fillRect/>
          </a:stretch>
        </p:blipFill>
        <p:spPr>
          <a:xfrm>
            <a:off x="444069" y="6424556"/>
            <a:ext cx="1021234" cy="321791"/>
          </a:xfrm>
          <a:prstGeom prst="rect">
            <a:avLst/>
          </a:prstGeom>
        </p:spPr>
      </p:pic>
      <p:sp>
        <p:nvSpPr>
          <p:cNvPr id="8" name="Content Placeholder 7">
            <a:extLst>
              <a:ext uri="{FF2B5EF4-FFF2-40B4-BE49-F238E27FC236}">
                <a16:creationId xmlns:a16="http://schemas.microsoft.com/office/drawing/2014/main" id="{504AD10E-0908-7280-F56F-32946F06C0A9}"/>
              </a:ext>
            </a:extLst>
          </p:cNvPr>
          <p:cNvSpPr>
            <a:spLocks noGrp="1"/>
          </p:cNvSpPr>
          <p:nvPr>
            <p:ph sz="quarter" idx="17"/>
          </p:nvPr>
        </p:nvSpPr>
        <p:spPr>
          <a:xfrm>
            <a:off x="2169825" y="6472671"/>
            <a:ext cx="6589712" cy="221018"/>
          </a:xfrm>
        </p:spPr>
        <p:txBody>
          <a:bodyPr lIns="0" tIns="18000" rIns="0" bIns="18000" anchor="ctr">
            <a:spAutoFit/>
          </a:bodyPr>
          <a:lstStyle/>
          <a:p>
            <a:r>
              <a:rPr lang="en-US" altLang="en-US" sz="1200" b="0" dirty="0">
                <a:latin typeface="Verdana"/>
                <a:ea typeface="Verdana" panose="020B0604030504040204" pitchFamily="34" charset="0"/>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630320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5DB702-DEB8-2502-329D-7B8F3DC3E486}"/>
              </a:ext>
            </a:extLst>
          </p:cNvPr>
          <p:cNvSpPr>
            <a:spLocks noGrp="1"/>
          </p:cNvSpPr>
          <p:nvPr>
            <p:ph type="title"/>
          </p:nvPr>
        </p:nvSpPr>
        <p:spPr>
          <a:xfrm>
            <a:off x="457200" y="215372"/>
            <a:ext cx="8229600" cy="744296"/>
          </a:xfrm>
        </p:spPr>
        <p:txBody>
          <a:bodyPr/>
          <a:lstStyle/>
          <a:p>
            <a:r>
              <a:rPr lang="en-US" altLang="en-US" dirty="0"/>
              <a:t>Concurrency vs. Parallelism</a:t>
            </a:r>
            <a:endParaRPr lang="en-US" dirty="0"/>
          </a:p>
        </p:txBody>
      </p:sp>
      <p:pic>
        <p:nvPicPr>
          <p:cNvPr id="12" name="Picture 11">
            <a:extLst>
              <a:ext uri="{FF2B5EF4-FFF2-40B4-BE49-F238E27FC236}">
                <a16:creationId xmlns:a16="http://schemas.microsoft.com/office/drawing/2014/main" id="{C035123C-89BF-CCED-B443-B44E6EAEC85F}"/>
              </a:ext>
            </a:extLst>
          </p:cNvPr>
          <p:cNvPicPr>
            <a:picLocks noChangeAspect="1"/>
          </p:cNvPicPr>
          <p:nvPr/>
        </p:nvPicPr>
        <p:blipFill>
          <a:blip r:embed="rId2"/>
          <a:stretch>
            <a:fillRect/>
          </a:stretch>
        </p:blipFill>
        <p:spPr>
          <a:xfrm>
            <a:off x="266099" y="1393813"/>
            <a:ext cx="8611802" cy="4667901"/>
          </a:xfrm>
          <a:prstGeom prst="rect">
            <a:avLst/>
          </a:prstGeom>
        </p:spPr>
      </p:pic>
    </p:spTree>
    <p:extLst>
      <p:ext uri="{BB962C8B-B14F-4D97-AF65-F5344CB8AC3E}">
        <p14:creationId xmlns:p14="http://schemas.microsoft.com/office/powerpoint/2010/main" val="156017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DA0350A-C3BB-9F71-B989-032200CCAD70}"/>
              </a:ext>
            </a:extLst>
          </p:cNvPr>
          <p:cNvSpPr>
            <a:spLocks noGrp="1"/>
          </p:cNvSpPr>
          <p:nvPr>
            <p:ph type="title"/>
          </p:nvPr>
        </p:nvSpPr>
        <p:spPr>
          <a:xfrm>
            <a:off x="457200" y="215372"/>
            <a:ext cx="8229600" cy="765664"/>
          </a:xfrm>
        </p:spPr>
        <p:txBody>
          <a:bodyPr/>
          <a:lstStyle/>
          <a:p>
            <a:r>
              <a:rPr lang="en-US" dirty="0"/>
              <a:t>Threads Usage</a:t>
            </a:r>
          </a:p>
        </p:txBody>
      </p:sp>
      <p:sp>
        <p:nvSpPr>
          <p:cNvPr id="9" name="Content Placeholder 8">
            <a:extLst>
              <a:ext uri="{FF2B5EF4-FFF2-40B4-BE49-F238E27FC236}">
                <a16:creationId xmlns:a16="http://schemas.microsoft.com/office/drawing/2014/main" id="{31EF68C2-1B37-C0E4-04D4-2C39CCA30AEE}"/>
              </a:ext>
            </a:extLst>
          </p:cNvPr>
          <p:cNvSpPr>
            <a:spLocks noGrp="1"/>
          </p:cNvSpPr>
          <p:nvPr>
            <p:ph sz="quarter" idx="13"/>
          </p:nvPr>
        </p:nvSpPr>
        <p:spPr>
          <a:xfrm>
            <a:off x="457200" y="1167898"/>
            <a:ext cx="8232775" cy="3223034"/>
          </a:xfrm>
        </p:spPr>
        <p:txBody>
          <a:bodyPr>
            <a:normAutofit lnSpcReduction="10000"/>
          </a:bodyPr>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Many web browsers ran as single process (some still do)</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If one web site causes trouble, entire browser can hang or crash</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Google Chrome Browser is </a:t>
            </a:r>
            <a:r>
              <a:rPr kumimoji="1" lang="en-US" altLang="en-US" sz="1800" b="0" i="0" u="none" strike="noStrike" kern="0" cap="none" spc="0" normalizeH="0" baseline="0" noProof="0" dirty="0" err="1">
                <a:ln>
                  <a:noFill/>
                </a:ln>
                <a:solidFill>
                  <a:srgbClr val="000000"/>
                </a:solidFill>
                <a:effectLst/>
                <a:uLnTx/>
                <a:uFillTx/>
                <a:latin typeface="Helvetica"/>
                <a:ea typeface="MS PGothic" pitchFamily="34" charset="-128"/>
              </a:rPr>
              <a:t>multiprocess</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with 3 different types of processes: </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Browser</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process manages user interface, disk and network I/O</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Renderer</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process renders web pages, deals with HTML, </a:t>
            </a:r>
            <a:r>
              <a:rPr kumimoji="1" lang="en-US" altLang="en-US" sz="1800" b="0" i="0" u="none" strike="noStrike" kern="0" cap="none" spc="0" normalizeH="0" baseline="0" noProof="0" dirty="0" err="1">
                <a:ln>
                  <a:noFill/>
                </a:ln>
                <a:solidFill>
                  <a:srgbClr val="000000"/>
                </a:solidFill>
                <a:effectLst/>
                <a:uLnTx/>
                <a:uFillTx/>
                <a:latin typeface="Helvetica"/>
                <a:ea typeface="MS PGothic" pitchFamily="34" charset="-128"/>
              </a:rPr>
              <a:t>Javascript</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A new renderer created for each website opened</a:t>
            </a:r>
          </a:p>
          <a:p>
            <a:pPr marL="1085850" marR="0" lvl="2" indent="-228600" algn="l" defTabSz="914400" rtl="0" eaLnBrk="0" fontAlgn="base" latinLnBrk="0" hangingPunct="0">
              <a:lnSpc>
                <a:spcPct val="100000"/>
              </a:lnSpc>
              <a:spcBef>
                <a:spcPct val="35000"/>
              </a:spcBef>
              <a:spcAft>
                <a:spcPct val="0"/>
              </a:spcAft>
              <a:buClr>
                <a:srgbClr val="009900"/>
              </a:buClr>
              <a:buSzPct val="75000"/>
              <a:buFont typeface="Webdings" panose="05030102010509060703" pitchFamily="18" charset="2"/>
              <a:buChar char="4"/>
              <a:tabLst/>
              <a:defRPr/>
            </a:pP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Runs in </a:t>
            </a: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sandbox</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 restricting disk and network I/O, minimizing effect of security exploits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defRPr/>
            </a:pPr>
            <a:r>
              <a:rPr kumimoji="1" lang="en-US" altLang="en-US" sz="1800" b="1" i="0" u="none" strike="noStrike" kern="0" cap="none" spc="0" normalizeH="0" baseline="0" noProof="0" dirty="0">
                <a:ln>
                  <a:noFill/>
                </a:ln>
                <a:solidFill>
                  <a:srgbClr val="3366FF"/>
                </a:solidFill>
                <a:effectLst/>
                <a:uLnTx/>
                <a:uFillTx/>
                <a:latin typeface="Helvetica"/>
                <a:ea typeface="MS PGothic" pitchFamily="34" charset="-128"/>
              </a:rPr>
              <a:t>Plug-in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process for each type of plug-in</a:t>
            </a:r>
          </a:p>
          <a:p>
            <a:endParaRPr lang="en-US" dirty="0"/>
          </a:p>
        </p:txBody>
      </p:sp>
      <p:pic>
        <p:nvPicPr>
          <p:cNvPr id="10" name="Picture 1" descr="in-3_2.pdf">
            <a:extLst>
              <a:ext uri="{FF2B5EF4-FFF2-40B4-BE49-F238E27FC236}">
                <a16:creationId xmlns:a16="http://schemas.microsoft.com/office/drawing/2014/main" id="{2B2A6C88-F627-3DC0-A751-BE2261BA8C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0116" y="4735553"/>
            <a:ext cx="6292850"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285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Thread Usage</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909"/>
            <a:ext cx="8274050" cy="405683"/>
          </a:xfrm>
        </p:spPr>
        <p:txBody>
          <a:bodyPr wrap="square" lIns="0" tIns="18000" rIns="0" bIns="18000" anchor="ctr">
            <a:spAutoFit/>
          </a:bodyPr>
          <a:lstStyle/>
          <a:p>
            <a:pPr marL="0" indent="0">
              <a:buNone/>
            </a:pPr>
            <a:r>
              <a:rPr lang="en-US" sz="2400" dirty="0"/>
              <a:t>A word processor with three threads.</a:t>
            </a:r>
          </a:p>
        </p:txBody>
      </p:sp>
      <p:pic>
        <p:nvPicPr>
          <p:cNvPr id="6" name="Picture 5" descr="The figure illustrates a word processor with three threads.&#10;Long description is available in notes, Press F6.">
            <a:extLst>
              <a:ext uri="{FF2B5EF4-FFF2-40B4-BE49-F238E27FC236}">
                <a16:creationId xmlns:a16="http://schemas.microsoft.com/office/drawing/2014/main" id="{90E08EAE-9E04-4141-A909-D7FB548C39C8}"/>
              </a:ext>
            </a:extLst>
          </p:cNvPr>
          <p:cNvPicPr>
            <a:picLocks noChangeAspect="1"/>
          </p:cNvPicPr>
          <p:nvPr/>
        </p:nvPicPr>
        <p:blipFill>
          <a:blip r:embed="rId3"/>
          <a:stretch>
            <a:fillRect/>
          </a:stretch>
        </p:blipFill>
        <p:spPr>
          <a:xfrm>
            <a:off x="789965" y="1751011"/>
            <a:ext cx="7564070" cy="3701030"/>
          </a:xfrm>
          <a:prstGeom prst="rect">
            <a:avLst/>
          </a:prstGeom>
        </p:spPr>
      </p:pic>
    </p:spTree>
    <p:extLst>
      <p:ext uri="{BB962C8B-B14F-4D97-AF65-F5344CB8AC3E}">
        <p14:creationId xmlns:p14="http://schemas.microsoft.com/office/powerpoint/2010/main" val="291855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8B4180E-9CC8-2C10-3CF7-561F4EB8C560}"/>
              </a:ext>
            </a:extLst>
          </p:cNvPr>
          <p:cNvSpPr>
            <a:spLocks noGrp="1"/>
          </p:cNvSpPr>
          <p:nvPr>
            <p:ph type="title"/>
          </p:nvPr>
        </p:nvSpPr>
        <p:spPr>
          <a:xfrm>
            <a:off x="457200" y="215371"/>
            <a:ext cx="8229600" cy="735243"/>
          </a:xfrm>
        </p:spPr>
        <p:txBody>
          <a:bodyPr/>
          <a:lstStyle/>
          <a:p>
            <a:r>
              <a:rPr lang="en-US" dirty="0"/>
              <a:t>Thread Benefits</a:t>
            </a:r>
          </a:p>
        </p:txBody>
      </p:sp>
      <p:sp>
        <p:nvSpPr>
          <p:cNvPr id="9" name="Content Placeholder 8">
            <a:extLst>
              <a:ext uri="{FF2B5EF4-FFF2-40B4-BE49-F238E27FC236}">
                <a16:creationId xmlns:a16="http://schemas.microsoft.com/office/drawing/2014/main" id="{C8B19EE4-08B2-4A5C-A0ED-9C85A5C92793}"/>
              </a:ext>
            </a:extLst>
          </p:cNvPr>
          <p:cNvSpPr>
            <a:spLocks noGrp="1"/>
          </p:cNvSpPr>
          <p:nvPr>
            <p:ph sz="quarter" idx="13"/>
          </p:nvPr>
        </p:nvSpPr>
        <p:spPr>
          <a:xfrm>
            <a:off x="457200" y="1441450"/>
            <a:ext cx="8232775" cy="2976641"/>
          </a:xfrm>
        </p:spPr>
        <p:txBody>
          <a:bodyPr/>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1" i="0" u="none" strike="noStrike" kern="0" cap="none" spc="0" normalizeH="0" baseline="0" noProof="0" dirty="0">
                <a:ln>
                  <a:noFill/>
                </a:ln>
                <a:solidFill>
                  <a:srgbClr val="000000"/>
                </a:solidFill>
                <a:effectLst/>
                <a:uLnTx/>
                <a:uFillTx/>
                <a:latin typeface="Helvetica"/>
                <a:ea typeface="MS PGothic" pitchFamily="34" charset="-128"/>
              </a:rPr>
              <a:t>Responsiveness –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may allow continued execution if part of process is blocked, especially important for user interfaces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1" i="0" u="none" strike="noStrike" kern="0" cap="none" spc="0" normalizeH="0" baseline="0" noProof="0" dirty="0">
                <a:ln>
                  <a:noFill/>
                </a:ln>
                <a:solidFill>
                  <a:srgbClr val="000000"/>
                </a:solidFill>
                <a:effectLst/>
                <a:uLnTx/>
                <a:uFillTx/>
                <a:latin typeface="Helvetica"/>
                <a:ea typeface="MS PGothic" pitchFamily="34" charset="-128"/>
              </a:rPr>
              <a:t>Resource Sharing –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threads share resources of process, easier than shared memory or message passing</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1" i="0" u="none" strike="noStrike" kern="0" cap="none" spc="0" normalizeH="0" baseline="0" noProof="0" dirty="0">
                <a:ln>
                  <a:noFill/>
                </a:ln>
                <a:solidFill>
                  <a:srgbClr val="000000"/>
                </a:solidFill>
                <a:effectLst/>
                <a:uLnTx/>
                <a:uFillTx/>
                <a:latin typeface="Helvetica"/>
                <a:ea typeface="MS PGothic" pitchFamily="34" charset="-128"/>
              </a:rPr>
              <a:t>Economy –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cheaper than process creation, thread switching lower overhead than context switching</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defRPr/>
            </a:pPr>
            <a:r>
              <a:rPr kumimoji="1" lang="en-US" altLang="en-US" sz="1800" b="1" i="0" u="none" strike="noStrike" kern="0" cap="none" spc="0" normalizeH="0" baseline="0" noProof="0" dirty="0">
                <a:ln>
                  <a:noFill/>
                </a:ln>
                <a:solidFill>
                  <a:srgbClr val="000000"/>
                </a:solidFill>
                <a:effectLst/>
                <a:uLnTx/>
                <a:uFillTx/>
                <a:latin typeface="Helvetica"/>
                <a:ea typeface="MS PGothic" pitchFamily="34" charset="-128"/>
              </a:rPr>
              <a:t>Scalability – </a:t>
            </a:r>
            <a:r>
              <a:rPr kumimoji="1" lang="en-US" altLang="en-US" sz="1800" b="0" i="0" u="none" strike="noStrike" kern="0" cap="none" spc="0" normalizeH="0" baseline="0" noProof="0" dirty="0">
                <a:ln>
                  <a:noFill/>
                </a:ln>
                <a:solidFill>
                  <a:srgbClr val="000000"/>
                </a:solidFill>
                <a:effectLst/>
                <a:uLnTx/>
                <a:uFillTx/>
                <a:latin typeface="Helvetica"/>
                <a:ea typeface="MS PGothic" pitchFamily="34" charset="-128"/>
              </a:rPr>
              <a:t>process can take advantage of multiprocessor architectures</a:t>
            </a:r>
            <a:endParaRPr lang="en-US" dirty="0"/>
          </a:p>
        </p:txBody>
      </p:sp>
    </p:spTree>
    <p:extLst>
      <p:ext uri="{BB962C8B-B14F-4D97-AF65-F5344CB8AC3E}">
        <p14:creationId xmlns:p14="http://schemas.microsoft.com/office/powerpoint/2010/main" val="730750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02289" y="283723"/>
            <a:ext cx="8336240" cy="519706"/>
          </a:xfrm>
        </p:spPr>
        <p:txBody>
          <a:bodyPr wrap="square" lIns="0" tIns="13500" rIns="0" bIns="13500" anchor="ctr" anchorCtr="0">
            <a:spAutoFit/>
          </a:bodyPr>
          <a:lstStyle/>
          <a:p>
            <a:r>
              <a:rPr lang="en-US" sz="3200" noProof="0" dirty="0"/>
              <a:t>Threads and Processes</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420808" y="1314741"/>
            <a:ext cx="5033244" cy="3916790"/>
          </a:xfrm>
        </p:spPr>
        <p:txBody>
          <a:bodyPr wrap="square" lIns="0" tIns="13500" rIns="0" bIns="13500" anchor="ctr" anchorCtr="0">
            <a:spAutoFit/>
          </a:bodyPr>
          <a:lstStyle/>
          <a:p>
            <a:pPr marL="257175" indent="-257175">
              <a:spcBef>
                <a:spcPts val="450"/>
              </a:spcBef>
            </a:pPr>
            <a:r>
              <a:rPr lang="en-US" altLang="en-US" sz="1950" noProof="0" dirty="0">
                <a:latin typeface="Arial" panose="020B0604020202020204" pitchFamily="34" charset="0"/>
                <a:cs typeface="Arial" panose="020B0604020202020204" pitchFamily="34" charset="0"/>
              </a:rPr>
              <a:t>Threads reside in the same address space of a single process</a:t>
            </a:r>
          </a:p>
          <a:p>
            <a:pPr marL="257175" indent="-257175">
              <a:spcBef>
                <a:spcPts val="450"/>
              </a:spcBef>
            </a:pPr>
            <a:r>
              <a:rPr lang="en-US" altLang="en-US" sz="1950" noProof="0" dirty="0">
                <a:latin typeface="Arial" panose="020B0604020202020204" pitchFamily="34" charset="0"/>
                <a:cs typeface="Arial" panose="020B0604020202020204" pitchFamily="34" charset="0"/>
              </a:rPr>
              <a:t>All information exchange is via data shared between the threads</a:t>
            </a:r>
          </a:p>
          <a:p>
            <a:pPr marL="257175" indent="-257175">
              <a:spcBef>
                <a:spcPts val="450"/>
              </a:spcBef>
            </a:pPr>
            <a:r>
              <a:rPr lang="en-US" altLang="en-US" sz="1950" noProof="0" dirty="0">
                <a:latin typeface="Arial" panose="020B0604020202020204" pitchFamily="34" charset="0"/>
                <a:cs typeface="Arial" panose="020B0604020202020204" pitchFamily="34" charset="0"/>
              </a:rPr>
              <a:t>Threads synchronize via simple primitives</a:t>
            </a:r>
          </a:p>
          <a:p>
            <a:pPr marL="257175" indent="-257175">
              <a:spcBef>
                <a:spcPts val="450"/>
              </a:spcBef>
            </a:pPr>
            <a:r>
              <a:rPr lang="en-US" altLang="en-US" sz="1950" noProof="0" dirty="0">
                <a:latin typeface="Arial" panose="020B0604020202020204" pitchFamily="34" charset="0"/>
                <a:cs typeface="Arial" panose="020B0604020202020204" pitchFamily="34" charset="0"/>
              </a:rPr>
              <a:t>Each thread has its own stack, hardware registers, and state</a:t>
            </a:r>
          </a:p>
          <a:p>
            <a:pPr marL="257175" indent="-257175">
              <a:spcBef>
                <a:spcPts val="450"/>
              </a:spcBef>
            </a:pPr>
            <a:r>
              <a:rPr lang="en-US" altLang="en-US" sz="1950" noProof="0" dirty="0">
                <a:latin typeface="Arial" panose="020B0604020202020204" pitchFamily="34" charset="0"/>
                <a:cs typeface="Arial" panose="020B0604020202020204" pitchFamily="34" charset="0"/>
              </a:rPr>
              <a:t>Thread table/switch: a lighter process table/switch</a:t>
            </a:r>
          </a:p>
          <a:p>
            <a:pPr marL="257175" indent="-257175">
              <a:spcBef>
                <a:spcPts val="450"/>
              </a:spcBef>
            </a:pPr>
            <a:r>
              <a:rPr lang="en-US" altLang="en-US" sz="1950" noProof="0" dirty="0">
                <a:latin typeface="Arial" panose="020B0604020202020204" pitchFamily="34" charset="0"/>
                <a:cs typeface="Arial" panose="020B0604020202020204" pitchFamily="34" charset="0"/>
              </a:rPr>
              <a:t>Each thread may call any </a:t>
            </a:r>
            <a:r>
              <a:rPr lang="en-US" altLang="en-US" sz="1950" spc="-225" noProof="0" dirty="0">
                <a:latin typeface="Arial" panose="020B0604020202020204" pitchFamily="34" charset="0"/>
                <a:cs typeface="Arial" panose="020B0604020202020204" pitchFamily="34" charset="0"/>
              </a:rPr>
              <a:t>O </a:t>
            </a:r>
            <a:r>
              <a:rPr lang="en-US" altLang="en-US" sz="1950" noProof="0" dirty="0">
                <a:latin typeface="Arial" panose="020B0604020202020204" pitchFamily="34" charset="0"/>
                <a:cs typeface="Arial" panose="020B0604020202020204" pitchFamily="34" charset="0"/>
              </a:rPr>
              <a:t>S-supported system call on behalf of the process to which it belongs</a:t>
            </a:r>
          </a:p>
        </p:txBody>
      </p:sp>
      <p:pic>
        <p:nvPicPr>
          <p:cNvPr id="5" name="Picture 4" descr="A rectangular block with three circles on top and a circle inside it.&#10;Long description is available in notes, press F6">
            <a:extLst>
              <a:ext uri="{FF2B5EF4-FFF2-40B4-BE49-F238E27FC236}">
                <a16:creationId xmlns:a16="http://schemas.microsoft.com/office/drawing/2014/main" id="{A8EAF61C-8C40-AAC1-DAD5-170F6B0D8C43}"/>
              </a:ext>
            </a:extLst>
          </p:cNvPr>
          <p:cNvPicPr>
            <a:picLocks noChangeAspect="1"/>
          </p:cNvPicPr>
          <p:nvPr/>
        </p:nvPicPr>
        <p:blipFill>
          <a:blip r:embed="rId3"/>
          <a:stretch>
            <a:fillRect/>
          </a:stretch>
        </p:blipFill>
        <p:spPr>
          <a:xfrm>
            <a:off x="5697263" y="1731171"/>
            <a:ext cx="3061848" cy="3083930"/>
          </a:xfrm>
          <a:prstGeom prst="rect">
            <a:avLst/>
          </a:prstGeom>
        </p:spPr>
      </p:pic>
    </p:spTree>
    <p:extLst>
      <p:ext uri="{BB962C8B-B14F-4D97-AF65-F5344CB8AC3E}">
        <p14:creationId xmlns:p14="http://schemas.microsoft.com/office/powerpoint/2010/main" val="3406786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B4719AA-55D5-CE8F-FE88-EF5FDEEF8549}"/>
              </a:ext>
            </a:extLst>
          </p:cNvPr>
          <p:cNvSpPr>
            <a:spLocks noGrp="1"/>
          </p:cNvSpPr>
          <p:nvPr>
            <p:ph type="title"/>
          </p:nvPr>
        </p:nvSpPr>
        <p:spPr>
          <a:xfrm>
            <a:off x="457200" y="215371"/>
            <a:ext cx="8229600" cy="807671"/>
          </a:xfrm>
        </p:spPr>
        <p:txBody>
          <a:bodyPr/>
          <a:lstStyle/>
          <a:p>
            <a:r>
              <a:rPr lang="en-US" altLang="en-US" dirty="0"/>
              <a:t>Single and Multithreaded Processes</a:t>
            </a:r>
            <a:endParaRPr lang="en-US" dirty="0"/>
          </a:p>
        </p:txBody>
      </p:sp>
      <p:pic>
        <p:nvPicPr>
          <p:cNvPr id="12" name="Picture 1" descr="4_01.pdf">
            <a:extLst>
              <a:ext uri="{FF2B5EF4-FFF2-40B4-BE49-F238E27FC236}">
                <a16:creationId xmlns:a16="http://schemas.microsoft.com/office/drawing/2014/main" id="{5A5544CE-1DE0-A153-2B5B-2CC6F37290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333" y="1295400"/>
            <a:ext cx="7633015" cy="495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65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397744" y="349501"/>
            <a:ext cx="8336240" cy="519706"/>
          </a:xfrm>
        </p:spPr>
        <p:txBody>
          <a:bodyPr wrap="square" lIns="0" tIns="13500" rIns="0" bIns="13500" anchor="ctr" anchorCtr="0">
            <a:spAutoFit/>
          </a:bodyPr>
          <a:lstStyle/>
          <a:p>
            <a:r>
              <a:rPr lang="en-US" sz="3200" spc="-375" noProof="0" dirty="0"/>
              <a:t>P O S I </a:t>
            </a:r>
            <a:r>
              <a:rPr lang="en-US" sz="3200" noProof="0" dirty="0"/>
              <a:t>X Threads</a:t>
            </a:r>
          </a:p>
        </p:txBody>
      </p:sp>
      <p:graphicFrame>
        <p:nvGraphicFramePr>
          <p:cNvPr id="9" name="Table 20">
            <a:extLst>
              <a:ext uri="{FF2B5EF4-FFF2-40B4-BE49-F238E27FC236}">
                <a16:creationId xmlns:a16="http://schemas.microsoft.com/office/drawing/2014/main" id="{6B19268E-C08E-0E7E-4BE4-1E75F729C286}"/>
              </a:ext>
            </a:extLst>
          </p:cNvPr>
          <p:cNvGraphicFramePr>
            <a:graphicFrameLocks noGrp="1"/>
          </p:cNvGraphicFramePr>
          <p:nvPr>
            <p:extLst>
              <p:ext uri="{D42A27DB-BD31-4B8C-83A1-F6EECF244321}">
                <p14:modId xmlns:p14="http://schemas.microsoft.com/office/powerpoint/2010/main" val="3624493120"/>
              </p:ext>
            </p:extLst>
          </p:nvPr>
        </p:nvGraphicFramePr>
        <p:xfrm>
          <a:off x="556998" y="1802371"/>
          <a:ext cx="7365882" cy="2080260"/>
        </p:xfrm>
        <a:graphic>
          <a:graphicData uri="http://schemas.openxmlformats.org/drawingml/2006/table">
            <a:tbl>
              <a:tblPr firstRow="1" bandRow="1">
                <a:tableStyleId>{40F9630F-82C1-40B7-BC3A-925EFCFF5E92}</a:tableStyleId>
              </a:tblPr>
              <a:tblGrid>
                <a:gridCol w="3075318">
                  <a:extLst>
                    <a:ext uri="{9D8B030D-6E8A-4147-A177-3AD203B41FA5}">
                      <a16:colId xmlns:a16="http://schemas.microsoft.com/office/drawing/2014/main" val="1073301082"/>
                    </a:ext>
                  </a:extLst>
                </a:gridCol>
                <a:gridCol w="4290564">
                  <a:extLst>
                    <a:ext uri="{9D8B030D-6E8A-4147-A177-3AD203B41FA5}">
                      <a16:colId xmlns:a16="http://schemas.microsoft.com/office/drawing/2014/main" val="1365887344"/>
                    </a:ext>
                  </a:extLst>
                </a:gridCol>
              </a:tblGrid>
              <a:tr h="297180">
                <a:tc>
                  <a:txBody>
                    <a:bodyPr/>
                    <a:lstStyle/>
                    <a:p>
                      <a:r>
                        <a:rPr lang="en-US" sz="1500" b="1" dirty="0">
                          <a:solidFill>
                            <a:schemeClr val="tx1"/>
                          </a:solidFill>
                        </a:rPr>
                        <a:t>Thread call</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b="1" dirty="0">
                          <a:solidFill>
                            <a:schemeClr val="tx1"/>
                          </a:solidFill>
                        </a:rPr>
                        <a:t>Description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576599"/>
                  </a:ext>
                </a:extLst>
              </a:tr>
              <a:tr h="297180">
                <a:tc>
                  <a:txBody>
                    <a:bodyPr/>
                    <a:lstStyle/>
                    <a:p>
                      <a:r>
                        <a:rPr lang="en-US" sz="1500" dirty="0">
                          <a:solidFill>
                            <a:sysClr val="windowText" lastClr="000000"/>
                          </a:solidFill>
                        </a:rPr>
                        <a:t>P</a:t>
                      </a:r>
                      <a:r>
                        <a:rPr lang="en-US" sz="100" dirty="0">
                          <a:solidFill>
                            <a:sysClr val="windowText" lastClr="000000"/>
                          </a:solidFill>
                        </a:rPr>
                        <a:t> </a:t>
                      </a:r>
                      <a:r>
                        <a:rPr lang="en-US" sz="1500" dirty="0" err="1">
                          <a:solidFill>
                            <a:sysClr val="windowText" lastClr="000000"/>
                          </a:solidFill>
                        </a:rPr>
                        <a:t>thread_create</a:t>
                      </a:r>
                      <a:r>
                        <a:rPr lang="en-US" sz="1500" dirty="0">
                          <a:solidFill>
                            <a:sysClr val="windowText" lastClr="000000"/>
                          </a:solidFill>
                        </a:rPr>
                        <a:t>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solidFill>
                            <a:sysClr val="windowText" lastClr="000000"/>
                          </a:solidFill>
                        </a:rPr>
                        <a:t>Create a new thread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441311"/>
                  </a:ext>
                </a:extLst>
              </a:tr>
              <a:tr h="297180">
                <a:tc>
                  <a:txBody>
                    <a:bodyPr/>
                    <a:lstStyle/>
                    <a:p>
                      <a:r>
                        <a:rPr lang="en-US" sz="1500" dirty="0">
                          <a:solidFill>
                            <a:sysClr val="windowText" lastClr="000000"/>
                          </a:solidFill>
                        </a:rPr>
                        <a:t>p</a:t>
                      </a:r>
                      <a:r>
                        <a:rPr lang="en-US" sz="100" dirty="0">
                          <a:solidFill>
                            <a:sysClr val="windowText" lastClr="000000"/>
                          </a:solidFill>
                        </a:rPr>
                        <a:t> </a:t>
                      </a:r>
                      <a:r>
                        <a:rPr lang="en-US" sz="1500" dirty="0" err="1">
                          <a:solidFill>
                            <a:sysClr val="windowText" lastClr="000000"/>
                          </a:solidFill>
                        </a:rPr>
                        <a:t>thread_exit</a:t>
                      </a:r>
                      <a:endParaRPr lang="en-US" sz="1500" dirty="0">
                        <a:solidFill>
                          <a:sysClr val="windowText" lastClr="000000"/>
                        </a:solidFill>
                      </a:endParaRP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ysClr val="windowText" lastClr="000000"/>
                          </a:solidFill>
                        </a:rPr>
                        <a:t>Terminate the calling thread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953592"/>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ysClr val="windowText" lastClr="000000"/>
                          </a:solidFill>
                        </a:rPr>
                        <a:t>p</a:t>
                      </a:r>
                      <a:r>
                        <a:rPr lang="en-US" sz="100" dirty="0">
                          <a:solidFill>
                            <a:sysClr val="windowText" lastClr="000000"/>
                          </a:solidFill>
                        </a:rPr>
                        <a:t> </a:t>
                      </a:r>
                      <a:r>
                        <a:rPr lang="en-US" sz="1500" dirty="0" err="1">
                          <a:solidFill>
                            <a:sysClr val="windowText" lastClr="000000"/>
                          </a:solidFill>
                        </a:rPr>
                        <a:t>thread_join</a:t>
                      </a:r>
                      <a:r>
                        <a:rPr lang="en-US" sz="1500" dirty="0">
                          <a:solidFill>
                            <a:sysClr val="windowText" lastClr="000000"/>
                          </a:solidFill>
                        </a:rPr>
                        <a:t>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ysClr val="windowText" lastClr="000000"/>
                          </a:solidFill>
                        </a:rPr>
                        <a:t>Wait for a specific thread to exit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223566"/>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ysClr val="windowText" lastClr="000000"/>
                          </a:solidFill>
                        </a:rPr>
                        <a:t>p</a:t>
                      </a:r>
                      <a:r>
                        <a:rPr lang="en-US" sz="100" dirty="0">
                          <a:solidFill>
                            <a:sysClr val="windowText" lastClr="000000"/>
                          </a:solidFill>
                        </a:rPr>
                        <a:t> </a:t>
                      </a:r>
                      <a:r>
                        <a:rPr lang="en-US" sz="1500" dirty="0" err="1">
                          <a:solidFill>
                            <a:sysClr val="windowText" lastClr="000000"/>
                          </a:solidFill>
                        </a:rPr>
                        <a:t>thread_yield</a:t>
                      </a:r>
                      <a:r>
                        <a:rPr lang="en-US" sz="1500" dirty="0">
                          <a:solidFill>
                            <a:sysClr val="windowText" lastClr="000000"/>
                          </a:solidFill>
                        </a:rPr>
                        <a:t>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ysClr val="windowText" lastClr="000000"/>
                          </a:solidFill>
                        </a:rPr>
                        <a:t>Release the </a:t>
                      </a:r>
                      <a:r>
                        <a:rPr lang="en-US" sz="1500" spc="-250" baseline="0" dirty="0">
                          <a:solidFill>
                            <a:sysClr val="windowText" lastClr="000000"/>
                          </a:solidFill>
                        </a:rPr>
                        <a:t>C P </a:t>
                      </a:r>
                      <a:r>
                        <a:rPr lang="en-US" sz="1500" dirty="0">
                          <a:solidFill>
                            <a:sysClr val="windowText" lastClr="000000"/>
                          </a:solidFill>
                        </a:rPr>
                        <a:t>U to let another thread run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469454"/>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ysClr val="windowText" lastClr="000000"/>
                          </a:solidFill>
                        </a:rPr>
                        <a:t>p</a:t>
                      </a:r>
                      <a:r>
                        <a:rPr lang="en-US" sz="100" dirty="0">
                          <a:solidFill>
                            <a:sysClr val="windowText" lastClr="000000"/>
                          </a:solidFill>
                        </a:rPr>
                        <a:t> </a:t>
                      </a:r>
                      <a:r>
                        <a:rPr lang="en-US" sz="1500" dirty="0" err="1">
                          <a:solidFill>
                            <a:sysClr val="windowText" lastClr="000000"/>
                          </a:solidFill>
                        </a:rPr>
                        <a:t>thread_attr_init</a:t>
                      </a:r>
                      <a:r>
                        <a:rPr lang="en-US" sz="1500" dirty="0">
                          <a:solidFill>
                            <a:sysClr val="windowText" lastClr="000000"/>
                          </a:solidFill>
                        </a:rPr>
                        <a:t>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ysClr val="windowText" lastClr="000000"/>
                          </a:solidFill>
                        </a:rPr>
                        <a:t>Create and initialize a thread's attribute structure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118964"/>
                  </a:ext>
                </a:extLst>
              </a:tr>
              <a:tr h="297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ysClr val="windowText" lastClr="000000"/>
                          </a:solidFill>
                        </a:rPr>
                        <a:t>p</a:t>
                      </a:r>
                      <a:r>
                        <a:rPr lang="en-US" sz="100" dirty="0">
                          <a:solidFill>
                            <a:sysClr val="windowText" lastClr="000000"/>
                          </a:solidFill>
                        </a:rPr>
                        <a:t> </a:t>
                      </a:r>
                      <a:r>
                        <a:rPr lang="en-US" sz="1500" dirty="0" err="1">
                          <a:solidFill>
                            <a:sysClr val="windowText" lastClr="000000"/>
                          </a:solidFill>
                        </a:rPr>
                        <a:t>thread_attr_destroy</a:t>
                      </a:r>
                      <a:r>
                        <a:rPr lang="en-US" sz="1500" dirty="0">
                          <a:solidFill>
                            <a:sysClr val="windowText" lastClr="000000"/>
                          </a:solidFill>
                        </a:rPr>
                        <a:t>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ysClr val="windowText" lastClr="000000"/>
                          </a:solidFill>
                        </a:rPr>
                        <a:t>Remove a thread's attribute structure </a:t>
                      </a:r>
                    </a:p>
                  </a:txBody>
                  <a:tcPr marL="88086" marR="88086"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990882"/>
                  </a:ext>
                </a:extLst>
              </a:tr>
            </a:tbl>
          </a:graphicData>
        </a:graphic>
      </p:graphicFrame>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1924241" y="4106688"/>
            <a:ext cx="4186848" cy="335040"/>
          </a:xfrm>
        </p:spPr>
        <p:txBody>
          <a:bodyPr wrap="square" lIns="0" tIns="13500" rIns="0" bIns="13500" anchor="ctr" anchorCtr="0">
            <a:spAutoFit/>
          </a:bodyPr>
          <a:lstStyle/>
          <a:p>
            <a:pPr marL="0" indent="0">
              <a:spcBef>
                <a:spcPts val="450"/>
              </a:spcBef>
              <a:buNone/>
            </a:pPr>
            <a:r>
              <a:rPr lang="en-US" altLang="en-US" sz="2000" noProof="0" dirty="0">
                <a:latin typeface="Arial" panose="020B0604020202020204" pitchFamily="34" charset="0"/>
                <a:cs typeface="Arial" panose="020B0604020202020204" pitchFamily="34" charset="0"/>
              </a:rPr>
              <a:t>Some of the P threads function calls.</a:t>
            </a:r>
          </a:p>
        </p:txBody>
      </p:sp>
    </p:spTree>
    <p:extLst>
      <p:ext uri="{BB962C8B-B14F-4D97-AF65-F5344CB8AC3E}">
        <p14:creationId xmlns:p14="http://schemas.microsoft.com/office/powerpoint/2010/main" val="2684007937"/>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432</TotalTime>
  <Words>2435</Words>
  <Application>Microsoft Office PowerPoint</Application>
  <PresentationFormat>On-screen Show (4:3)</PresentationFormat>
  <Paragraphs>238</Paragraphs>
  <Slides>26</Slides>
  <Notes>19</Notes>
  <HiddenSlides>0</HiddenSlides>
  <MMClips>0</MMClips>
  <ScaleCrop>false</ScaleCrop>
  <HeadingPairs>
    <vt:vector size="8" baseType="variant">
      <vt:variant>
        <vt:lpstr>Fonts Used</vt:lpstr>
      </vt:variant>
      <vt:variant>
        <vt:i4>8</vt:i4>
      </vt:variant>
      <vt:variant>
        <vt:lpstr>Theme</vt:lpstr>
      </vt:variant>
      <vt:variant>
        <vt:i4>14</vt:i4>
      </vt:variant>
      <vt:variant>
        <vt:lpstr>Embedded OLE Servers</vt:lpstr>
      </vt:variant>
      <vt:variant>
        <vt:i4>1</vt:i4>
      </vt:variant>
      <vt:variant>
        <vt:lpstr>Slide Titles</vt:lpstr>
      </vt:variant>
      <vt:variant>
        <vt:i4>26</vt:i4>
      </vt:variant>
    </vt:vector>
  </HeadingPairs>
  <TitlesOfParts>
    <vt:vector size="49" baseType="lpstr">
      <vt:lpstr>Verdana</vt:lpstr>
      <vt:lpstr>Courier New</vt:lpstr>
      <vt:lpstr>Helvetica</vt:lpstr>
      <vt:lpstr>Times New Roman</vt:lpstr>
      <vt:lpstr>Webdings</vt:lpstr>
      <vt:lpstr>Calibri</vt:lpstr>
      <vt:lpstr>Arial</vt:lpstr>
      <vt:lpstr>Monotype Sorts</vt:lpstr>
      <vt:lpstr>USHE</vt:lpstr>
      <vt:lpstr>USHE_slide options</vt:lpstr>
      <vt:lpstr>USHE_slide options</vt:lpstr>
      <vt:lpstr>os-8</vt:lpstr>
      <vt:lpstr>os-8</vt:lpstr>
      <vt:lpstr>os-8</vt:lpstr>
      <vt:lpstr>os-8</vt:lpstr>
      <vt:lpstr>os-8</vt:lpstr>
      <vt:lpstr>os-8</vt:lpstr>
      <vt:lpstr>os-8</vt:lpstr>
      <vt:lpstr>os-8</vt:lpstr>
      <vt:lpstr>os-8</vt:lpstr>
      <vt:lpstr>os-8</vt:lpstr>
      <vt:lpstr>os-8</vt:lpstr>
      <vt:lpstr>Equation</vt:lpstr>
      <vt:lpstr>Modern Operating Systems</vt:lpstr>
      <vt:lpstr>Threads </vt:lpstr>
      <vt:lpstr>Concurrency vs. Parallelism</vt:lpstr>
      <vt:lpstr>Threads Usage</vt:lpstr>
      <vt:lpstr>Thread Usage</vt:lpstr>
      <vt:lpstr>Thread Benefits</vt:lpstr>
      <vt:lpstr>Threads and Processes</vt:lpstr>
      <vt:lpstr>Single and Multithreaded Processes</vt:lpstr>
      <vt:lpstr>P O S I X Threads</vt:lpstr>
      <vt:lpstr>Pthreads Example</vt:lpstr>
      <vt:lpstr>Pthreads Code for Joining 10 Threads</vt:lpstr>
      <vt:lpstr>User Threads and Kernel Threads</vt:lpstr>
      <vt:lpstr>User and Kernel Level Threads</vt:lpstr>
      <vt:lpstr>User Threads: Pros and Cons</vt:lpstr>
      <vt:lpstr>Multithreading Models</vt:lpstr>
      <vt:lpstr>Many-to-One</vt:lpstr>
      <vt:lpstr>One-to-One</vt:lpstr>
      <vt:lpstr>Many-to-Many Model</vt:lpstr>
      <vt:lpstr>Two-level Model</vt:lpstr>
      <vt:lpstr>Implicit Threading</vt:lpstr>
      <vt:lpstr>Thread Pools</vt:lpstr>
      <vt:lpstr>OpenMP</vt:lpstr>
      <vt:lpstr>Grand Central Dispatch</vt:lpstr>
      <vt:lpstr>Threads: Issues</vt:lpstr>
      <vt:lpstr>Thread Cancellation</vt:lpstr>
      <vt:lpstr>Modern Operating Systems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2</dc:title>
  <dc:subject>Computer Science</dc:subject>
  <dc:creator>Andrew S. Tanenbaum, Herbert Bos</dc:creator>
  <cp:keywords/>
  <dc:description/>
  <cp:lastModifiedBy>Springer, Tom</cp:lastModifiedBy>
  <cp:revision>64</cp:revision>
  <dcterms:modified xsi:type="dcterms:W3CDTF">2025-09-01T16:58:16Z</dcterms:modified>
</cp:coreProperties>
</file>